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8" r:id="rId3"/>
    <p:sldMasterId id="2147483662" r:id="rId4"/>
  </p:sldMasterIdLst>
  <p:notesMasterIdLst>
    <p:notesMasterId r:id="rId8"/>
  </p:notesMasterIdLst>
  <p:sldIdLst>
    <p:sldId id="280" r:id="rId5"/>
    <p:sldId id="281" r:id="rId6"/>
    <p:sldId id="260" r:id="rId7"/>
    <p:sldId id="384" r:id="rId9"/>
    <p:sldId id="385" r:id="rId10"/>
    <p:sldId id="296" r:id="rId11"/>
    <p:sldId id="386" r:id="rId12"/>
    <p:sldId id="387" r:id="rId13"/>
    <p:sldId id="298" r:id="rId14"/>
    <p:sldId id="388" r:id="rId15"/>
    <p:sldId id="390" r:id="rId16"/>
    <p:sldId id="391" r:id="rId17"/>
    <p:sldId id="392" r:id="rId18"/>
    <p:sldId id="393" r:id="rId19"/>
    <p:sldId id="394" r:id="rId20"/>
    <p:sldId id="395" r:id="rId21"/>
    <p:sldId id="396" r:id="rId22"/>
    <p:sldId id="397" r:id="rId23"/>
    <p:sldId id="300" r:id="rId24"/>
    <p:sldId id="398" r:id="rId25"/>
    <p:sldId id="399" r:id="rId26"/>
    <p:sldId id="400" r:id="rId27"/>
    <p:sldId id="302" r:id="rId28"/>
    <p:sldId id="401" r:id="rId29"/>
    <p:sldId id="293" r:id="rId30"/>
  </p:sldIdLst>
  <p:sldSz cx="9144000" cy="6858000" type="screen4x3"/>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寒" initials="z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16B"/>
    <a:srgbClr val="BBDD5F"/>
    <a:srgbClr val="A3E159"/>
    <a:srgbClr val="0000FF"/>
    <a:srgbClr val="CC0000"/>
    <a:srgbClr val="CC0066"/>
    <a:srgbClr val="008000"/>
    <a:srgbClr val="009900"/>
    <a:srgbClr val="2C9F7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92115" autoAdjust="0"/>
  </p:normalViewPr>
  <p:slideViewPr>
    <p:cSldViewPr snapToGrid="0" snapToObjects="1" showGuides="1">
      <p:cViewPr varScale="1">
        <p:scale>
          <a:sx n="79" d="100"/>
          <a:sy n="79" d="100"/>
        </p:scale>
        <p:origin x="1704" y="77"/>
      </p:cViewPr>
      <p:guideLst>
        <p:guide orient="horz" pos="2141"/>
        <p:guide pos="2942"/>
      </p:guideLst>
    </p:cSldViewPr>
  </p:slideViewPr>
  <p:outlineViewPr>
    <p:cViewPr>
      <p:scale>
        <a:sx n="33" d="100"/>
        <a:sy n="33" d="100"/>
      </p:scale>
      <p:origin x="0" y="228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5" qsCatId="simple" csTypeId="urn:microsoft.com/office/officeart/2005/8/colors/colorful4" csCatId="accent1" phldr="0"/>
      <dgm:spPr/>
      <dgm:t>
        <a:bodyPr/>
        <a:p>
          <a:endParaRPr lang="en-US"/>
        </a:p>
      </dgm:t>
    </dgm:pt>
    <dgm:pt modelId="{90DDC401-903F-495B-A387-FFA8A45891F6}">
      <dgm:prSet phldrT="[Text]" phldr="0" custT="0"/>
      <dgm:spPr/>
      <dgm:t>
        <a:bodyPr vert="horz" wrap="square"/>
        <a:p>
          <a:pPr>
            <a:lnSpc>
              <a:spcPct val="100000"/>
            </a:lnSpc>
            <a:spcBef>
              <a:spcPct val="0"/>
            </a:spcBef>
            <a:spcAft>
              <a:spcPct val="35000"/>
            </a:spcAft>
          </a:pPr>
          <a:r>
            <a:rPr lang="en-US">
              <a:sym typeface="+mn-ea"/>
            </a:rPr>
            <a:t>古代燃烧利用</a:t>
          </a:r>
          <a:r>
            <a:rPr lang="en-US"/>
            <a:t/>
          </a:r>
          <a:endParaRPr lang="en-US"/>
        </a:p>
      </dgm:t>
    </dgm:pt>
    <dgm:pt modelId="{C8BB0B8A-C63A-4F83-B8DD-3A7CE259E4EE}" cxnId="{5F93069E-1522-42ED-9394-2DBB8AA68C5D}" type="parTrans">
      <dgm:prSet/>
      <dgm:spPr/>
      <dgm:t>
        <a:bodyPr/>
        <a:p>
          <a:endParaRPr lang="en-US"/>
        </a:p>
      </dgm:t>
    </dgm:pt>
    <dgm:pt modelId="{35E5E878-0907-4014-9CFA-56AEFE6C22E5}" cxnId="{5F93069E-1522-42ED-9394-2DBB8AA68C5D}" type="sibTrans">
      <dgm:prSet/>
      <dgm:spPr/>
      <dgm:t>
        <a:bodyPr/>
        <a:p>
          <a:endParaRPr lang="en-US"/>
        </a:p>
      </dgm:t>
    </dgm:pt>
    <dgm:pt modelId="{E08CEB0C-E37F-4DCA-A8EA-4B2CD3AD7754}">
      <dgm:prSet phldrT="[Text]" phldr="0" custT="0"/>
      <dgm:spPr/>
      <dgm:t>
        <a:bodyPr vert="horz" wrap="square"/>
        <a:p>
          <a:pPr>
            <a:lnSpc>
              <a:spcPct val="100000"/>
            </a:lnSpc>
            <a:spcBef>
              <a:spcPct val="0"/>
            </a:spcBef>
            <a:spcAft>
              <a:spcPct val="15000"/>
            </a:spcAft>
          </a:pPr>
          <a:r>
            <a:rPr lang="en-US">
              <a:sym typeface="+mn-ea"/>
            </a:rPr>
            <a:t>古代人类利用木材等生物质直接进行燃烧，用于取暖、照明和烹饪等。这是生物质热转化利用的最早形式。</a:t>
          </a:r>
          <a:r>
            <a:rPr lang="en-US"/>
            <a:t/>
          </a:r>
          <a:endParaRPr lang="en-US"/>
        </a:p>
      </dgm:t>
    </dgm:pt>
    <dgm:pt modelId="{FB4BCC77-44E9-4065-8A2F-90CD32DE34E3}" cxnId="{47C64812-B673-49FB-B496-281D2DB10360}" type="parTrans">
      <dgm:prSet/>
      <dgm:spPr/>
      <dgm:t>
        <a:bodyPr/>
        <a:p>
          <a:endParaRPr lang="en-US"/>
        </a:p>
      </dgm:t>
    </dgm:pt>
    <dgm:pt modelId="{41FED480-3E2E-47A2-B997-02D527BC8082}" cxnId="{47C64812-B673-49FB-B496-281D2DB10360}" type="sibTrans">
      <dgm:prSet/>
      <dgm:spPr/>
      <dgm:t>
        <a:bodyPr/>
        <a:p>
          <a:endParaRPr lang="en-US"/>
        </a:p>
      </dgm:t>
    </dgm:pt>
    <dgm:pt modelId="{A6685E83-BEEC-49B3-B40A-539E2C0D7A1A}">
      <dgm:prSet phldrT="[Text]" phldr="0" custT="0"/>
      <dgm:spPr/>
      <dgm:t>
        <a:bodyPr vert="horz" wrap="square"/>
        <a:p>
          <a:pPr>
            <a:lnSpc>
              <a:spcPct val="100000"/>
            </a:lnSpc>
            <a:spcBef>
              <a:spcPct val="0"/>
            </a:spcBef>
            <a:spcAft>
              <a:spcPct val="35000"/>
            </a:spcAft>
          </a:pPr>
          <a:r>
            <a:rPr lang="en-US">
              <a:solidFill>
                <a:schemeClr val="bg1"/>
              </a:solidFill>
              <a:sym typeface="+mn-ea"/>
            </a:rPr>
            <a:t>工业革命时期的煤气化</a:t>
          </a:r>
          <a:r>
            <a:rPr lang="en-US">
              <a:solidFill>
                <a:schemeClr val="bg1"/>
              </a:solidFill>
              <a:sym typeface="+mn-ea"/>
            </a:rPr>
            <a:t/>
          </a:r>
          <a:endParaRPr lang="en-US">
            <a:solidFill>
              <a:schemeClr val="bg1"/>
            </a:solidFill>
            <a:sym typeface="+mn-ea"/>
          </a:endParaRPr>
        </a:p>
      </dgm:t>
    </dgm:pt>
    <dgm:pt modelId="{FECC43A3-D59E-4EE1-9557-8FBB90D5B362}" cxnId="{0EE89AFE-DE9A-4B13-B6E7-E5B7C318032B}" type="parTrans">
      <dgm:prSet/>
      <dgm:spPr/>
      <dgm:t>
        <a:bodyPr/>
        <a:p>
          <a:endParaRPr lang="en-US"/>
        </a:p>
      </dgm:t>
    </dgm:pt>
    <dgm:pt modelId="{68BB6C9A-B7F0-43A0-955B-FC8C4D4009BF}" cxnId="{0EE89AFE-DE9A-4B13-B6E7-E5B7C318032B}" type="sibTrans">
      <dgm:prSet/>
      <dgm:spPr/>
      <dgm:t>
        <a:bodyPr/>
        <a:p>
          <a:endParaRPr lang="en-US"/>
        </a:p>
      </dgm:t>
    </dgm:pt>
    <dgm:pt modelId="{45F75EAC-6002-49B2-8BB2-33DCD327BAFE}">
      <dgm:prSet phldr="0" custT="0"/>
      <dgm:spPr/>
      <dgm:t>
        <a:bodyPr vert="horz" wrap="square"/>
        <a:p>
          <a:pPr>
            <a:lnSpc>
              <a:spcPct val="100000"/>
            </a:lnSpc>
            <a:spcBef>
              <a:spcPct val="0"/>
            </a:spcBef>
            <a:spcAft>
              <a:spcPct val="15000"/>
            </a:spcAft>
          </a:pPr>
          <a:r>
            <a:rPr>
              <a:sym typeface="+mn-ea"/>
            </a:rPr>
            <a:t>工</a:t>
          </a:r>
          <a:r>
            <a:rPr lang="en-US">
              <a:sym typeface="+mn-ea"/>
            </a:rPr>
            <a:t>业革命时期，煤气化技术得到了发展，通过</a:t>
          </a:r>
          <a:r>
            <a:rPr>
              <a:sym typeface="+mn-ea"/>
            </a:rPr>
            <a:t>热</a:t>
          </a:r>
          <a:r>
            <a:rPr lang="zh-CN" altLang="en-US">
              <a:sym typeface="+mn-ea"/>
            </a:rPr>
            <a:t>解</a:t>
          </a:r>
          <a:r>
            <a:rPr>
              <a:sym typeface="+mn-ea"/>
            </a:rPr>
            <a:t>煤</a:t>
          </a:r>
          <a:r>
            <a:rPr lang="en-US">
              <a:sym typeface="+mn-ea"/>
            </a:rPr>
            <a:t>和生物质等原料，产生可燃气体，用于照明和供热。</a:t>
          </a:r>
          <a:r>
            <a:rPr lang="en-US"/>
            <a:t/>
          </a:r>
          <a:endParaRPr lang="en-US"/>
        </a:p>
      </dgm:t>
    </dgm:pt>
    <dgm:pt modelId="{FD743D0B-B953-4D9A-B7FD-8314537EC419}" cxnId="{A5E5FAA5-4A23-4217-B7C8-D54ABF708A0C}" type="parTrans">
      <dgm:prSet/>
      <dgm:spPr/>
    </dgm:pt>
    <dgm:pt modelId="{2B771561-FDD4-454E-9C24-599B8FCD2F3C}" cxnId="{A5E5FAA5-4A23-4217-B7C8-D54ABF708A0C}" type="sibTrans">
      <dgm:prSet/>
      <dgm:spPr/>
    </dgm:pt>
    <dgm:pt modelId="{C8DDDFA1-AF37-4444-AAEB-D51CEE212719}">
      <dgm:prSet phldrT="[Text]" phldr="0" custT="0"/>
      <dgm:spPr/>
      <dgm:t>
        <a:bodyPr vert="horz" wrap="square"/>
        <a:p>
          <a:pPr>
            <a:lnSpc>
              <a:spcPct val="100000"/>
            </a:lnSpc>
            <a:spcBef>
              <a:spcPct val="0"/>
            </a:spcBef>
            <a:spcAft>
              <a:spcPct val="35000"/>
            </a:spcAft>
          </a:pPr>
          <a:r>
            <a:rPr lang="en-US">
              <a:sym typeface="+mn-ea"/>
            </a:rPr>
            <a:t>木质纤维素</a:t>
          </a:r>
          <a:r>
            <a:rPr lang="en-US">
              <a:sym typeface="+mn-ea"/>
            </a:rPr>
            <a:t>生产</a:t>
          </a:r>
          <a:r>
            <a:rPr lang="en-US">
              <a:sym typeface="+mn-ea"/>
            </a:rPr>
            <a:t>乙醇</a:t>
          </a:r>
          <a:r>
            <a:rPr lang="en-US"/>
            <a:t/>
          </a:r>
          <a:endParaRPr lang="en-US"/>
        </a:p>
      </dgm:t>
    </dgm:pt>
    <dgm:pt modelId="{26EA520A-5891-4EBA-B2AD-1840663D8C07}" cxnId="{4F53A782-D69A-4828-AAB9-D2F10D80E793}" type="parTrans">
      <dgm:prSet/>
      <dgm:spPr/>
      <dgm:t>
        <a:bodyPr/>
        <a:p>
          <a:endParaRPr lang="en-US"/>
        </a:p>
      </dgm:t>
    </dgm:pt>
    <dgm:pt modelId="{CE2287C8-6424-4771-88FD-4DADE15C5A04}" cxnId="{4F53A782-D69A-4828-AAB9-D2F10D80E793}" type="sibTrans">
      <dgm:prSet/>
      <dgm:spPr/>
      <dgm:t>
        <a:bodyPr/>
        <a:p>
          <a:endParaRPr lang="en-US"/>
        </a:p>
      </dgm:t>
    </dgm:pt>
    <dgm:pt modelId="{5AA02751-379E-46DB-884A-F23ACBC498EE}">
      <dgm:prSet phldrT="[Text]" phldr="0" custT="0"/>
      <dgm:spPr/>
      <dgm:t>
        <a:bodyPr vert="horz" wrap="square"/>
        <a:p>
          <a:pPr>
            <a:lnSpc>
              <a:spcPct val="100000"/>
            </a:lnSpc>
            <a:spcBef>
              <a:spcPct val="0"/>
            </a:spcBef>
            <a:spcAft>
              <a:spcPct val="15000"/>
            </a:spcAft>
          </a:pPr>
          <a:r>
            <a:rPr lang="en-US">
              <a:sym typeface="+mn-ea"/>
            </a:rPr>
            <a:t>19世纪末至20世纪初，人们开始利用酵母菌对生物质中进行发酵，生产乙醇。这标志着生物质热转化技术向液体燃料领域的拓展</a:t>
          </a:r>
          <a:r>
            <a:rPr lang="zh-CN" altLang="en-US">
              <a:sym typeface="+mn-ea"/>
            </a:rPr>
            <a:t>。</a:t>
          </a:r>
          <a:r>
            <a:rPr lang="en-US"/>
            <a:t/>
          </a:r>
          <a:endParaRPr lang="en-US"/>
        </a:p>
      </dgm:t>
    </dgm:pt>
    <dgm:pt modelId="{D0D77647-95BE-4607-B2F0-006D9CAB8F0E}" cxnId="{BD58E76C-17B5-4D3A-BAED-424FC574FEA0}" type="parTrans">
      <dgm:prSet/>
      <dgm:spPr/>
      <dgm:t>
        <a:bodyPr/>
        <a:p>
          <a:endParaRPr lang="en-US"/>
        </a:p>
      </dgm:t>
    </dgm:pt>
    <dgm:pt modelId="{3DBF6B9F-A188-4D67-ABE8-0633561FA9E5}" cxnId="{BD58E76C-17B5-4D3A-BAED-424FC574FEA0}" type="sibTrans">
      <dgm:prSet/>
      <dgm:spPr/>
      <dgm:t>
        <a:bodyPr/>
        <a:p>
          <a:endParaRPr lang="en-US"/>
        </a:p>
      </dgm:t>
    </dgm:pt>
    <dgm:pt modelId="{B76ED654-695F-4E0F-8AE2-21D105B94843}">
      <dgm:prSet phldr="0" custT="0"/>
      <dgm:spPr/>
      <dgm:t>
        <a:bodyPr vert="horz" wrap="square"/>
        <a:p>
          <a:pPr>
            <a:lnSpc>
              <a:spcPct val="100000"/>
            </a:lnSpc>
            <a:spcBef>
              <a:spcPct val="0"/>
            </a:spcBef>
            <a:spcAft>
              <a:spcPct val="35000"/>
            </a:spcAft>
          </a:pPr>
          <a:r>
            <a:rPr>
              <a:sym typeface="+mn-ea"/>
            </a:rPr>
            <a:t>生</a:t>
          </a:r>
          <a:r>
            <a:rPr altLang="en-US">
              <a:sym typeface="+mn-ea"/>
            </a:rPr>
            <a:t>物质热解与气化技术的发展</a:t>
          </a:r>
          <a:r>
            <a:rPr altLang="en-US"/>
            <a:t/>
          </a:r>
          <a:endParaRPr altLang="en-US"/>
        </a:p>
      </dgm:t>
    </dgm:pt>
    <dgm:pt modelId="{2CF58011-3691-45BB-8875-4C1A0F9E54D4}" cxnId="{3EDAAA8E-C195-4A7A-963E-4CF1D76B2AAF}" type="parTrans">
      <dgm:prSet/>
      <dgm:spPr/>
    </dgm:pt>
    <dgm:pt modelId="{7B98DF24-FE20-4074-8C84-BC2A7C9D6DC5}" cxnId="{3EDAAA8E-C195-4A7A-963E-4CF1D76B2AAF}" type="sibTrans">
      <dgm:prSet/>
      <dgm:spPr/>
    </dgm:pt>
    <dgm:pt modelId="{957E0F6D-05C2-49A1-8F61-5822AA3F76C8}">
      <dgm:prSet phldr="0" custT="0"/>
      <dgm:spPr/>
      <dgm:t>
        <a:bodyPr vert="horz" wrap="square"/>
        <a:p>
          <a:pPr>
            <a:lnSpc>
              <a:spcPct val="100000"/>
            </a:lnSpc>
            <a:spcBef>
              <a:spcPct val="0"/>
            </a:spcBef>
            <a:spcAft>
              <a:spcPct val="15000"/>
            </a:spcAft>
          </a:pPr>
          <a:r>
            <a:rPr>
              <a:sym typeface="+mn-ea"/>
            </a:rPr>
            <a:t>2</a:t>
          </a:r>
          <a:r>
            <a:rPr>
              <a:sym typeface="+mn-ea"/>
            </a:rPr>
            <a:t>0世纪后期至21世纪</a:t>
          </a:r>
          <a:r>
            <a:rPr>
              <a:sym typeface="+mn-ea"/>
            </a:rPr>
            <a:t>，</a:t>
          </a:r>
          <a:r>
            <a:rPr>
              <a:sym typeface="+mn-ea"/>
            </a:rPr>
            <a:t>生</a:t>
          </a:r>
          <a:r>
            <a:rPr>
              <a:sym typeface="+mn-ea"/>
            </a:rPr>
            <a:t>物质热解与气化技术</a:t>
          </a:r>
          <a:r>
            <a:rPr>
              <a:sym typeface="+mn-ea"/>
            </a:rPr>
            <a:t>兴</a:t>
          </a:r>
          <a:r>
            <a:rPr lang="zh-CN">
              <a:sym typeface="+mn-ea"/>
            </a:rPr>
            <a:t>起</a:t>
          </a:r>
          <a:r>
            <a:rPr>
              <a:sym typeface="+mn-ea"/>
            </a:rPr>
            <a:t>，</a:t>
          </a:r>
          <a:r>
            <a:rPr>
              <a:sym typeface="+mn-ea"/>
            </a:rPr>
            <a:t>生物质燃气、生物质液体燃料和生物质炭等产品用于能源和化工原料。</a:t>
          </a:r>
          <a:r>
            <a:rPr/>
            <a:t/>
          </a:r>
          <a:endParaRPr/>
        </a:p>
      </dgm:t>
    </dgm:pt>
    <dgm:pt modelId="{EF5DC4AB-AC00-4308-AFFC-4B9466CFE3C0}" cxnId="{F8E04BFB-84F6-4F62-ACA3-114432D23566}" type="parTrans">
      <dgm:prSet/>
      <dgm:spPr/>
    </dgm:pt>
    <dgm:pt modelId="{892C30B7-D5D2-4AAC-A7BA-0D1C43FD6316}" cxnId="{F8E04BFB-84F6-4F62-ACA3-114432D23566}"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4" custScaleY="33911">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4" custLinFactNeighborY="1124">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4" custScaleY="40115">
        <dgm:presLayoutVars>
          <dgm:chMax val="1"/>
          <dgm:bulletEnabled val="1"/>
        </dgm:presLayoutVars>
      </dgm:prSet>
      <dgm:spPr/>
    </dgm:pt>
    <dgm:pt modelId="{C8E2EC80-8B85-43C5-AA95-42BCCC0A8EB8}" type="pres">
      <dgm:prSet presAssocID="{A6685E83-BEEC-49B3-B40A-539E2C0D7A1A}" presName="descendantText" presStyleLbl="alignAccFollowNode1" presStyleIdx="1" presStyleCnt="4">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4" custScaleY="47465" custLinFactNeighborX="-386" custLinFactNeighborY="449">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4" custLinFactNeighborX="247" custLinFactNeighborY="-848">
        <dgm:presLayoutVars>
          <dgm:bulletEnabled val="1"/>
        </dgm:presLayoutVars>
      </dgm:prSet>
      <dgm:spPr/>
    </dgm:pt>
    <dgm:pt modelId="{7241B576-699A-41E1-9B4F-3912BB741A8B}" type="pres">
      <dgm:prSet presAssocID="{CE2287C8-6424-4771-88FD-4DADE15C5A04}" presName="sp" presStyleCnt="0"/>
      <dgm:spPr/>
    </dgm:pt>
    <dgm:pt modelId="{1D9D5AD5-182B-4D7B-BAEF-DEBFB16C9B21}" type="pres">
      <dgm:prSet presAssocID="{B76ED654-695F-4E0F-8AE2-21D105B94843}" presName="linNode" presStyleCnt="0"/>
      <dgm:spPr/>
    </dgm:pt>
    <dgm:pt modelId="{F8925C66-3E19-46D2-9221-D8554400449B}" type="pres">
      <dgm:prSet presAssocID="{B76ED654-695F-4E0F-8AE2-21D105B94843}" presName="parentText" presStyleLbl="node1" presStyleIdx="3" presStyleCnt="4" custScaleY="55930" custLinFactNeighborY="-451">
        <dgm:presLayoutVars>
          <dgm:chMax val="1"/>
          <dgm:bulletEnabled val="1"/>
        </dgm:presLayoutVars>
      </dgm:prSet>
      <dgm:spPr/>
    </dgm:pt>
    <dgm:pt modelId="{E09289B3-C4FE-4E68-A19A-2D5BF86D4E3D}" type="pres">
      <dgm:prSet presAssocID="{B76ED654-695F-4E0F-8AE2-21D105B94843}" presName="descendantText" presStyleLbl="alignAccFollowNode1" presStyleIdx="3" presStyleCnt="4" custLinFactNeighborY="8406">
        <dgm:presLayoutVars>
          <dgm:bulletEnabled val="1"/>
        </dgm:presLayoutVars>
      </dgm:prSet>
      <dgm:spPr/>
    </dgm:pt>
  </dgm:ptLst>
  <dgm:cxnLst>
    <dgm:cxn modelId="{5F93069E-1522-42ED-9394-2DBB8AA68C5D}" srcId="{2E15931E-1654-4B73-89B2-8E333D9C42E0}" destId="{90DDC401-903F-495B-A387-FFA8A45891F6}" srcOrd="0" destOrd="0" parTransId="{C8BB0B8A-C63A-4F83-B8DD-3A7CE259E4EE}" sibTransId="{35E5E878-0907-4014-9CFA-56AEFE6C22E5}"/>
    <dgm:cxn modelId="{47C64812-B673-49FB-B496-281D2DB10360}" srcId="{90DDC401-903F-495B-A387-FFA8A45891F6}" destId="{E08CEB0C-E37F-4DCA-A8EA-4B2CD3AD7754}" srcOrd="0" destOrd="0" parTransId="{FB4BCC77-44E9-4065-8A2F-90CD32DE34E3}" sibTransId="{41FED480-3E2E-47A2-B997-02D527BC8082}"/>
    <dgm:cxn modelId="{0EE89AFE-DE9A-4B13-B6E7-E5B7C318032B}" srcId="{2E15931E-1654-4B73-89B2-8E333D9C42E0}" destId="{A6685E83-BEEC-49B3-B40A-539E2C0D7A1A}" srcOrd="1" destOrd="0" parTransId="{FECC43A3-D59E-4EE1-9557-8FBB90D5B362}" sibTransId="{68BB6C9A-B7F0-43A0-955B-FC8C4D4009BF}"/>
    <dgm:cxn modelId="{A5E5FAA5-4A23-4217-B7C8-D54ABF708A0C}" srcId="{A6685E83-BEEC-49B3-B40A-539E2C0D7A1A}" destId="{45F75EAC-6002-49B2-8BB2-33DCD327BAFE}" srcOrd="0" destOrd="1" parTransId="{FD743D0B-B953-4D9A-B7FD-8314537EC419}" sibTransId="{2B771561-FDD4-454E-9C24-599B8FCD2F3C}"/>
    <dgm:cxn modelId="{4F53A782-D69A-4828-AAB9-D2F10D80E793}" srcId="{2E15931E-1654-4B73-89B2-8E333D9C42E0}" destId="{C8DDDFA1-AF37-4444-AAEB-D51CEE212719}" srcOrd="2" destOrd="0" parTransId="{26EA520A-5891-4EBA-B2AD-1840663D8C07}" sibTransId="{CE2287C8-6424-4771-88FD-4DADE15C5A04}"/>
    <dgm:cxn modelId="{BD58E76C-17B5-4D3A-BAED-424FC574FEA0}" srcId="{C8DDDFA1-AF37-4444-AAEB-D51CEE212719}" destId="{5AA02751-379E-46DB-884A-F23ACBC498EE}" srcOrd="0" destOrd="2" parTransId="{D0D77647-95BE-4607-B2F0-006D9CAB8F0E}" sibTransId="{3DBF6B9F-A188-4D67-ABE8-0633561FA9E5}"/>
    <dgm:cxn modelId="{3EDAAA8E-C195-4A7A-963E-4CF1D76B2AAF}" srcId="{2E15931E-1654-4B73-89B2-8E333D9C42E0}" destId="{B76ED654-695F-4E0F-8AE2-21D105B94843}" srcOrd="3" destOrd="0" parTransId="{2CF58011-3691-45BB-8875-4C1A0F9E54D4}" sibTransId="{7B98DF24-FE20-4074-8C84-BC2A7C9D6DC5}"/>
    <dgm:cxn modelId="{F8E04BFB-84F6-4F62-ACA3-114432D23566}" srcId="{B76ED654-695F-4E0F-8AE2-21D105B94843}" destId="{957E0F6D-05C2-49A1-8F61-5822AA3F76C8}" srcOrd="0" destOrd="3" parTransId="{EF5DC4AB-AC00-4308-AFFC-4B9466CFE3C0}" sibTransId="{892C30B7-D5D2-4AAC-A7BA-0D1C43FD6316}"/>
    <dgm:cxn modelId="{5820C2DD-E1DB-48A4-B7C1-02B29B73B518}" type="presOf" srcId="{2E15931E-1654-4B73-89B2-8E333D9C42E0}" destId="{D5935282-3C7C-4F88-A1AE-C27DB8591514}" srcOrd="0" destOrd="0" presId="urn:microsoft.com/office/officeart/2005/8/layout/vList5"/>
    <dgm:cxn modelId="{DDC36647-3DD1-434C-B9B9-B08ECD467177}" type="presParOf" srcId="{D5935282-3C7C-4F88-A1AE-C27DB8591514}" destId="{E61486FD-113E-4C87-8ADF-B1A8E2A84801}" srcOrd="0" destOrd="0" presId="urn:microsoft.com/office/officeart/2005/8/layout/vList5"/>
    <dgm:cxn modelId="{68195F11-901C-40E6-B000-A0F2B4C02274}" type="presParOf" srcId="{E61486FD-113E-4C87-8ADF-B1A8E2A84801}" destId="{96BE2B31-D87C-43E1-BE64-4C27B13F4AA4}" srcOrd="0" destOrd="0" presId="urn:microsoft.com/office/officeart/2005/8/layout/vList5"/>
    <dgm:cxn modelId="{DA17AD1F-31B4-4A09-A886-54B2EB4736D1}" type="presOf" srcId="{90DDC401-903F-495B-A387-FFA8A45891F6}" destId="{96BE2B31-D87C-43E1-BE64-4C27B13F4AA4}" srcOrd="0" destOrd="0" presId="urn:microsoft.com/office/officeart/2005/8/layout/vList5"/>
    <dgm:cxn modelId="{4456B7FA-6E35-4692-AA87-262D2F836C44}" type="presParOf" srcId="{E61486FD-113E-4C87-8ADF-B1A8E2A84801}" destId="{DD9406C3-FC80-4468-A55B-122D744D43F0}" srcOrd="1" destOrd="0" presId="urn:microsoft.com/office/officeart/2005/8/layout/vList5"/>
    <dgm:cxn modelId="{82A35F2F-BA38-4CA4-8A4C-E110919F1B9D}" type="presOf" srcId="{E08CEB0C-E37F-4DCA-A8EA-4B2CD3AD7754}" destId="{DD9406C3-FC80-4468-A55B-122D744D43F0}" srcOrd="0" destOrd="0" presId="urn:microsoft.com/office/officeart/2005/8/layout/vList5"/>
    <dgm:cxn modelId="{265BE714-2EA6-4BC2-B373-3B12B98559BC}" type="presParOf" srcId="{D5935282-3C7C-4F88-A1AE-C27DB8591514}" destId="{F1941F29-E51C-4282-956D-50CFAFAEB9B8}" srcOrd="1" destOrd="0" presId="urn:microsoft.com/office/officeart/2005/8/layout/vList5"/>
    <dgm:cxn modelId="{C2B1D768-FDA0-460C-91E8-412CAF193315}" type="presParOf" srcId="{D5935282-3C7C-4F88-A1AE-C27DB8591514}" destId="{B589D1EC-5156-4FB2-BB1C-8E1290A868B9}" srcOrd="2" destOrd="0" presId="urn:microsoft.com/office/officeart/2005/8/layout/vList5"/>
    <dgm:cxn modelId="{1A93BC51-E244-44F7-939E-4721E1C980AA}" type="presParOf" srcId="{B589D1EC-5156-4FB2-BB1C-8E1290A868B9}" destId="{EBD335B5-8308-49CB-9630-99D852747B1F}" srcOrd="0" destOrd="2" presId="urn:microsoft.com/office/officeart/2005/8/layout/vList5"/>
    <dgm:cxn modelId="{4A89DCC5-2B1B-4D33-B60C-54C497C06D49}" type="presOf" srcId="{A6685E83-BEEC-49B3-B40A-539E2C0D7A1A}" destId="{EBD335B5-8308-49CB-9630-99D852747B1F}" srcOrd="0" destOrd="0" presId="urn:microsoft.com/office/officeart/2005/8/layout/vList5"/>
    <dgm:cxn modelId="{8ED00553-C97E-4DF0-AFCE-DA2CCB3AB75A}" type="presParOf" srcId="{B589D1EC-5156-4FB2-BB1C-8E1290A868B9}" destId="{C8E2EC80-8B85-43C5-AA95-42BCCC0A8EB8}" srcOrd="1" destOrd="2" presId="urn:microsoft.com/office/officeart/2005/8/layout/vList5"/>
    <dgm:cxn modelId="{41A8D88B-CC26-4FFA-A4FF-88DB8F8789EF}" type="presOf" srcId="{45F75EAC-6002-49B2-8BB2-33DCD327BAFE}" destId="{C8E2EC80-8B85-43C5-AA95-42BCCC0A8EB8}" srcOrd="0" destOrd="0" presId="urn:microsoft.com/office/officeart/2005/8/layout/vList5"/>
    <dgm:cxn modelId="{607CDA05-E120-4C5D-B0A1-C3A9F515B77F}" type="presParOf" srcId="{D5935282-3C7C-4F88-A1AE-C27DB8591514}" destId="{A76EE5BB-CBA4-4DD9-BFB7-3F3F246C9BF0}" srcOrd="3" destOrd="0" presId="urn:microsoft.com/office/officeart/2005/8/layout/vList5"/>
    <dgm:cxn modelId="{8FF18A4E-CED1-4DE3-82BD-CE8BFFB41765}" type="presParOf" srcId="{D5935282-3C7C-4F88-A1AE-C27DB8591514}" destId="{2BB2A428-FB05-47E5-AC5F-C6A7936A9AC0}" srcOrd="4" destOrd="0" presId="urn:microsoft.com/office/officeart/2005/8/layout/vList5"/>
    <dgm:cxn modelId="{BC67A500-2205-468A-8AF0-013748AB08C0}" type="presParOf" srcId="{2BB2A428-FB05-47E5-AC5F-C6A7936A9AC0}" destId="{B093CE78-670B-40EB-95CF-315E334D550F}" srcOrd="0" destOrd="4" presId="urn:microsoft.com/office/officeart/2005/8/layout/vList5"/>
    <dgm:cxn modelId="{AAC2D5C9-99A3-4B36-AEDB-8D8705BDF991}" type="presOf" srcId="{C8DDDFA1-AF37-4444-AAEB-D51CEE212719}" destId="{B093CE78-670B-40EB-95CF-315E334D550F}" srcOrd="0" destOrd="0" presId="urn:microsoft.com/office/officeart/2005/8/layout/vList5"/>
    <dgm:cxn modelId="{346814F4-0B89-48B1-9230-B4B0687B47F8}" type="presParOf" srcId="{2BB2A428-FB05-47E5-AC5F-C6A7936A9AC0}" destId="{64028F0D-BE57-4642-92F7-303D4E45C524}" srcOrd="1" destOrd="4" presId="urn:microsoft.com/office/officeart/2005/8/layout/vList5"/>
    <dgm:cxn modelId="{A5E4C529-2A40-4C66-9D19-6E0226FB8B9A}" type="presOf" srcId="{5AA02751-379E-46DB-884A-F23ACBC498EE}" destId="{64028F0D-BE57-4642-92F7-303D4E45C524}" srcOrd="0" destOrd="0" presId="urn:microsoft.com/office/officeart/2005/8/layout/vList5"/>
    <dgm:cxn modelId="{1F95ECBE-F7AA-47B7-A2EF-4BCC48B319BD}" type="presParOf" srcId="{D5935282-3C7C-4F88-A1AE-C27DB8591514}" destId="{7241B576-699A-41E1-9B4F-3912BB741A8B}" srcOrd="5" destOrd="0" presId="urn:microsoft.com/office/officeart/2005/8/layout/vList5"/>
    <dgm:cxn modelId="{75F52440-8ADF-4DAC-A07B-66014B47EC4C}" type="presParOf" srcId="{D5935282-3C7C-4F88-A1AE-C27DB8591514}" destId="{1D9D5AD5-182B-4D7B-BAEF-DEBFB16C9B21}" srcOrd="6" destOrd="0" presId="urn:microsoft.com/office/officeart/2005/8/layout/vList5"/>
    <dgm:cxn modelId="{D315FCAA-A2C7-4A16-99DA-44D10A97265A}" type="presParOf" srcId="{1D9D5AD5-182B-4D7B-BAEF-DEBFB16C9B21}" destId="{F8925C66-3E19-46D2-9221-D8554400449B}" srcOrd="0" destOrd="6" presId="urn:microsoft.com/office/officeart/2005/8/layout/vList5"/>
    <dgm:cxn modelId="{AAE74910-B245-479E-95FD-36ABE9E5653C}" type="presOf" srcId="{B76ED654-695F-4E0F-8AE2-21D105B94843}" destId="{F8925C66-3E19-46D2-9221-D8554400449B}" srcOrd="0" destOrd="0" presId="urn:microsoft.com/office/officeart/2005/8/layout/vList5"/>
    <dgm:cxn modelId="{317427C9-1DC6-4829-8F51-733C6E3CAE79}" type="presParOf" srcId="{1D9D5AD5-182B-4D7B-BAEF-DEBFB16C9B21}" destId="{E09289B3-C4FE-4E68-A19A-2D5BF86D4E3D}" srcOrd="1" destOrd="6" presId="urn:microsoft.com/office/officeart/2005/8/layout/vList5"/>
    <dgm:cxn modelId="{93CD6BF0-99EC-4DC6-9972-7AE926AF7A8E}" type="presOf" srcId="{957E0F6D-05C2-49A1-8F61-5822AA3F76C8}" destId="{E09289B3-C4FE-4E68-A19A-2D5BF86D4E3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727950" cy="4730115"/>
        <a:chOff x="0" y="0"/>
        <a:chExt cx="7727950" cy="4730115"/>
      </a:xfrm>
    </dsp:grpSpPr>
    <dsp:sp modelId="{DD9406C3-FC80-4468-A55B-122D744D43F0}">
      <dsp:nvSpPr>
        <dsp:cNvPr id="4" name="Round Same Side Corner Rectangle 3"/>
        <dsp:cNvSpPr/>
      </dsp:nvSpPr>
      <dsp:spPr bwMode="white">
        <a:xfrm rot="5400000">
          <a:off x="4690216" y="-1895458"/>
          <a:ext cx="1129580" cy="4945888"/>
        </a:xfrm>
        <a:prstGeom prst="round2SameRect">
          <a:avLst/>
        </a:prstGeom>
      </dsp:spPr>
      <dsp:style>
        <a:lnRef idx="1">
          <a:schemeClr val="accent4">
            <a:tint val="40000"/>
            <a:alpha val="90000"/>
            <a:hueOff val="0"/>
            <a:satOff val="0"/>
            <a:lumOff val="0"/>
            <a:alpha val="90196"/>
          </a:schemeClr>
        </a:lnRef>
        <a:fillRef idx="1">
          <a:schemeClr val="accent4">
            <a:tint val="40000"/>
            <a:alpha val="90000"/>
            <a:hueOff val="0"/>
            <a:satOff val="0"/>
            <a:lumOff val="0"/>
            <a:alpha val="90196"/>
          </a:schemeClr>
        </a:fillRef>
        <a:effectRef idx="2">
          <a:scrgbClr r="0" g="0" b="0"/>
        </a:effectRef>
        <a:fontRef idx="minor"/>
      </dsp:style>
      <dsp:txBody>
        <a:bodyPr rot="-5400000" vert="horz" wrap="square" lIns="68580" tIns="34290" rIns="68580" bIns="34290" anchor="ctr"/>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en-US">
              <a:solidFill>
                <a:schemeClr val="dk1"/>
              </a:solidFill>
              <a:sym typeface="+mn-ea"/>
            </a:rPr>
            <a:t>古代人类利用木材等生物质直接进行燃烧，用于取暖、照明和烹饪等。这是生物质热转化利用的最早形式。</a:t>
          </a:r>
          <a:endParaRPr lang="en-US">
            <a:solidFill>
              <a:schemeClr val="dk1"/>
            </a:solidFill>
          </a:endParaRPr>
        </a:p>
      </dsp:txBody>
      <dsp:txXfrm rot="5400000">
        <a:off x="4690216" y="-1895458"/>
        <a:ext cx="1129580" cy="4945888"/>
      </dsp:txXfrm>
    </dsp:sp>
    <dsp:sp modelId="{96BE2B31-D87C-43E1-BE64-4C27B13F4AA4}">
      <dsp:nvSpPr>
        <dsp:cNvPr id="3" name="Rounded Rectangle 2"/>
        <dsp:cNvSpPr/>
      </dsp:nvSpPr>
      <dsp:spPr bwMode="white">
        <a:xfrm>
          <a:off x="0" y="325382"/>
          <a:ext cx="2782062" cy="478815"/>
        </a:xfrm>
        <a:prstGeom prst="roundRect">
          <a:avLst/>
        </a:prstGeom>
      </dsp:spPr>
      <dsp:style>
        <a:lnRef idx="0">
          <a:schemeClr val="lt1"/>
        </a:lnRef>
        <a:fillRef idx="3">
          <a:schemeClr val="accent4">
            <a:hueOff val="0"/>
            <a:satOff val="0"/>
            <a:lumOff val="0"/>
            <a:alpha val="100000"/>
          </a:schemeClr>
        </a:fillRef>
        <a:effectRef idx="3">
          <a:scrgbClr r="0" g="0" b="0"/>
        </a:effectRef>
        <a:fontRef idx="minor">
          <a:schemeClr val="lt1"/>
        </a:fontRef>
      </dsp:style>
      <dsp:txBody>
        <a:bodyPr vert="horz" wrap="square" lIns="76200" tIns="38100" rIns="76200" bIns="381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ym typeface="+mn-ea"/>
            </a:rPr>
            <a:t>古代燃烧利用</a:t>
          </a:r>
          <a:endParaRPr lang="en-US"/>
        </a:p>
      </dsp:txBody>
      <dsp:txXfrm>
        <a:off x="0" y="325382"/>
        <a:ext cx="2782062" cy="478815"/>
      </dsp:txXfrm>
    </dsp:sp>
    <dsp:sp modelId="{C8E2EC80-8B85-43C5-AA95-42BCCC0A8EB8}">
      <dsp:nvSpPr>
        <dsp:cNvPr id="13" name="Round Same Side Corner Rectangle 12"/>
        <dsp:cNvSpPr/>
      </dsp:nvSpPr>
      <dsp:spPr bwMode="white">
        <a:xfrm rot="5400000">
          <a:off x="4690216" y="-707976"/>
          <a:ext cx="1129580" cy="4945888"/>
        </a:xfrm>
        <a:prstGeom prst="round2SameRect">
          <a:avLst/>
        </a:prstGeom>
      </dsp:spPr>
      <dsp:style>
        <a:lnRef idx="1">
          <a:schemeClr val="accent4">
            <a:tint val="40000"/>
            <a:alpha val="90000"/>
            <a:hueOff val="1080000"/>
            <a:satOff val="-1437"/>
            <a:lumOff val="-130"/>
            <a:alpha val="90196"/>
          </a:schemeClr>
        </a:lnRef>
        <a:fillRef idx="1">
          <a:schemeClr val="accent4">
            <a:tint val="40000"/>
            <a:alpha val="90000"/>
            <a:hueOff val="1080000"/>
            <a:satOff val="-1437"/>
            <a:lumOff val="-130"/>
            <a:alpha val="90196"/>
          </a:schemeClr>
        </a:fillRef>
        <a:effectRef idx="2">
          <a:scrgbClr r="0" g="0" b="0"/>
        </a:effectRef>
        <a:fontRef idx="minor"/>
      </dsp:style>
      <dsp:txBody>
        <a:bodyPr rot="-5400000" vert="horz" wrap="square" lIns="68580" tIns="34290" rIns="68580" bIns="34290" anchor="ctr"/>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a:solidFill>
                <a:schemeClr val="dk1"/>
              </a:solidFill>
              <a:sym typeface="+mn-ea"/>
            </a:rPr>
            <a:t>工</a:t>
          </a:r>
          <a:r>
            <a:rPr lang="en-US">
              <a:solidFill>
                <a:schemeClr val="dk1"/>
              </a:solidFill>
              <a:sym typeface="+mn-ea"/>
            </a:rPr>
            <a:t>业革命时期，煤气化技术得到了发展，通过</a:t>
          </a:r>
          <a:r>
            <a:rPr>
              <a:solidFill>
                <a:schemeClr val="dk1"/>
              </a:solidFill>
              <a:sym typeface="+mn-ea"/>
            </a:rPr>
            <a:t>热</a:t>
          </a:r>
          <a:r>
            <a:rPr lang="zh-CN" altLang="en-US">
              <a:solidFill>
                <a:schemeClr val="dk1"/>
              </a:solidFill>
              <a:sym typeface="+mn-ea"/>
            </a:rPr>
            <a:t>解</a:t>
          </a:r>
          <a:r>
            <a:rPr>
              <a:solidFill>
                <a:schemeClr val="dk1"/>
              </a:solidFill>
              <a:sym typeface="+mn-ea"/>
            </a:rPr>
            <a:t>煤</a:t>
          </a:r>
          <a:r>
            <a:rPr lang="en-US">
              <a:solidFill>
                <a:schemeClr val="dk1"/>
              </a:solidFill>
              <a:sym typeface="+mn-ea"/>
            </a:rPr>
            <a:t>和生物质等原料，产生可燃气体，用于照明和供热。</a:t>
          </a:r>
          <a:endParaRPr lang="en-US">
            <a:solidFill>
              <a:schemeClr val="dk1"/>
            </a:solidFill>
          </a:endParaRPr>
        </a:p>
      </dsp:txBody>
      <dsp:txXfrm rot="5400000">
        <a:off x="4690216" y="-707976"/>
        <a:ext cx="1129580" cy="4945888"/>
      </dsp:txXfrm>
    </dsp:sp>
    <dsp:sp modelId="{EBD335B5-8308-49CB-9630-99D852747B1F}">
      <dsp:nvSpPr>
        <dsp:cNvPr id="5" name="Rounded Rectangle 4"/>
        <dsp:cNvSpPr/>
      </dsp:nvSpPr>
      <dsp:spPr bwMode="white">
        <a:xfrm>
          <a:off x="0" y="1481761"/>
          <a:ext cx="2782062" cy="566414"/>
        </a:xfrm>
        <a:prstGeom prst="roundRect">
          <a:avLst/>
        </a:prstGeom>
      </dsp:spPr>
      <dsp:style>
        <a:lnRef idx="0">
          <a:schemeClr val="lt1"/>
        </a:lnRef>
        <a:fillRef idx="3">
          <a:schemeClr val="accent4">
            <a:hueOff val="739999"/>
            <a:satOff val="-1045"/>
            <a:lumOff val="-783"/>
            <a:alpha val="100000"/>
          </a:schemeClr>
        </a:fillRef>
        <a:effectRef idx="3">
          <a:scrgbClr r="0" g="0" b="0"/>
        </a:effectRef>
        <a:fontRef idx="minor">
          <a:schemeClr val="lt1"/>
        </a:fontRef>
      </dsp:style>
      <dsp:txBody>
        <a:bodyPr vert="horz" wrap="square" lIns="76200" tIns="38100" rIns="76200" bIns="381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bg1"/>
              </a:solidFill>
              <a:sym typeface="+mn-ea"/>
            </a:rPr>
            <a:t>工业革命时期的煤气化</a:t>
          </a:r>
          <a:endParaRPr lang="en-US">
            <a:solidFill>
              <a:schemeClr val="bg1"/>
            </a:solidFill>
            <a:sym typeface="+mn-ea"/>
          </a:endParaRPr>
        </a:p>
      </dsp:txBody>
      <dsp:txXfrm>
        <a:off x="0" y="1481761"/>
        <a:ext cx="2782062" cy="566414"/>
      </dsp:txXfrm>
    </dsp:sp>
    <dsp:sp modelId="{64028F0D-BE57-4642-92F7-303D4E45C524}">
      <dsp:nvSpPr>
        <dsp:cNvPr id="8" name="Round Same Side Corner Rectangle 7"/>
        <dsp:cNvSpPr/>
      </dsp:nvSpPr>
      <dsp:spPr bwMode="white">
        <a:xfrm rot="5400000">
          <a:off x="4690216" y="482624"/>
          <a:ext cx="1129580" cy="4945888"/>
        </a:xfrm>
        <a:prstGeom prst="round2SameRect">
          <a:avLst/>
        </a:prstGeom>
      </dsp:spPr>
      <dsp:style>
        <a:lnRef idx="1">
          <a:schemeClr val="accent4">
            <a:tint val="40000"/>
            <a:alpha val="90000"/>
            <a:hueOff val="2160000"/>
            <a:satOff val="-2875"/>
            <a:lumOff val="-260"/>
            <a:alpha val="90196"/>
          </a:schemeClr>
        </a:lnRef>
        <a:fillRef idx="1">
          <a:schemeClr val="accent4">
            <a:tint val="40000"/>
            <a:alpha val="90000"/>
            <a:hueOff val="2160000"/>
            <a:satOff val="-2875"/>
            <a:lumOff val="-260"/>
            <a:alpha val="90196"/>
          </a:schemeClr>
        </a:fillRef>
        <a:effectRef idx="2">
          <a:scrgbClr r="0" g="0" b="0"/>
        </a:effectRef>
        <a:fontRef idx="minor"/>
      </dsp:style>
      <dsp:txBody>
        <a:bodyPr rot="-5400000" vert="horz" wrap="square" lIns="68580" tIns="34290" rIns="68580" bIns="34290" anchor="ctr"/>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lang="en-US">
              <a:solidFill>
                <a:schemeClr val="dk1"/>
              </a:solidFill>
              <a:sym typeface="+mn-ea"/>
            </a:rPr>
            <a:t>19世纪末至20世纪初，人们开始利用酵母菌对生物质中进行发酵，生产乙醇。这标志着生物质热转化技术向液体燃料领域的拓展</a:t>
          </a:r>
          <a:r>
            <a:rPr lang="zh-CN" altLang="en-US">
              <a:solidFill>
                <a:schemeClr val="dk1"/>
              </a:solidFill>
              <a:sym typeface="+mn-ea"/>
            </a:rPr>
            <a:t>。</a:t>
          </a:r>
          <a:endParaRPr lang="en-US">
            <a:solidFill>
              <a:schemeClr val="dk1"/>
            </a:solidFill>
          </a:endParaRPr>
        </a:p>
      </dsp:txBody>
      <dsp:txXfrm rot="5400000">
        <a:off x="4690216" y="482624"/>
        <a:ext cx="1129580" cy="4945888"/>
      </dsp:txXfrm>
    </dsp:sp>
    <dsp:sp modelId="{B093CE78-670B-40EB-95CF-315E334D550F}">
      <dsp:nvSpPr>
        <dsp:cNvPr id="7" name="Rounded Rectangle 6"/>
        <dsp:cNvSpPr/>
      </dsp:nvSpPr>
      <dsp:spPr bwMode="white">
        <a:xfrm>
          <a:off x="0" y="2636390"/>
          <a:ext cx="2782062" cy="670194"/>
        </a:xfrm>
        <a:prstGeom prst="roundRect">
          <a:avLst/>
        </a:prstGeom>
      </dsp:spPr>
      <dsp:style>
        <a:lnRef idx="0">
          <a:schemeClr val="lt1"/>
        </a:lnRef>
        <a:fillRef idx="3">
          <a:schemeClr val="accent4">
            <a:hueOff val="1479999"/>
            <a:satOff val="-2091"/>
            <a:lumOff val="-1568"/>
            <a:alpha val="100000"/>
          </a:schemeClr>
        </a:fillRef>
        <a:effectRef idx="3">
          <a:scrgbClr r="0" g="0" b="0"/>
        </a:effectRef>
        <a:fontRef idx="minor">
          <a:schemeClr val="lt1"/>
        </a:fontRef>
      </dsp:style>
      <dsp:txBody>
        <a:bodyPr vert="horz" wrap="square" lIns="76200" tIns="38100" rIns="76200" bIns="381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ym typeface="+mn-ea"/>
            </a:rPr>
            <a:t>木质纤维素</a:t>
          </a:r>
          <a:r>
            <a:rPr lang="en-US">
              <a:sym typeface="+mn-ea"/>
            </a:rPr>
            <a:t>生产</a:t>
          </a:r>
          <a:r>
            <a:rPr lang="en-US">
              <a:sym typeface="+mn-ea"/>
            </a:rPr>
            <a:t>乙醇</a:t>
          </a:r>
          <a:endParaRPr lang="en-US"/>
        </a:p>
      </dsp:txBody>
      <dsp:txXfrm>
        <a:off x="0" y="2636390"/>
        <a:ext cx="2782062" cy="670194"/>
      </dsp:txXfrm>
    </dsp:sp>
    <dsp:sp modelId="{E09289B3-C4FE-4E68-A19A-2D5BF86D4E3D}">
      <dsp:nvSpPr>
        <dsp:cNvPr id="11" name="Round Same Side Corner Rectangle 10"/>
        <dsp:cNvSpPr/>
      </dsp:nvSpPr>
      <dsp:spPr bwMode="white">
        <a:xfrm rot="5400000">
          <a:off x="4690216" y="1692381"/>
          <a:ext cx="1129580" cy="4945888"/>
        </a:xfrm>
        <a:prstGeom prst="round2SameRect">
          <a:avLst/>
        </a:prstGeom>
      </dsp:spPr>
      <dsp:style>
        <a:lnRef idx="1">
          <a:schemeClr val="accent4">
            <a:tint val="40000"/>
            <a:alpha val="90000"/>
            <a:hueOff val="3240000"/>
            <a:satOff val="-4313"/>
            <a:lumOff val="-391"/>
            <a:alpha val="90196"/>
          </a:schemeClr>
        </a:lnRef>
        <a:fillRef idx="1">
          <a:schemeClr val="accent4">
            <a:tint val="40000"/>
            <a:alpha val="90000"/>
            <a:hueOff val="3240000"/>
            <a:satOff val="-4313"/>
            <a:lumOff val="-391"/>
            <a:alpha val="90196"/>
          </a:schemeClr>
        </a:fillRef>
        <a:effectRef idx="2">
          <a:scrgbClr r="0" g="0" b="0"/>
        </a:effectRef>
        <a:fontRef idx="minor"/>
      </dsp:style>
      <dsp:txBody>
        <a:bodyPr rot="-5400000" vert="horz" wrap="square" lIns="68580" tIns="34290" rIns="68580" bIns="34290" anchor="ctr"/>
        <a:lstStyle>
          <a:lvl1pPr algn="l">
            <a:defRPr sz="18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15000"/>
            </a:spcAft>
            <a:buChar char="•"/>
          </a:pPr>
          <a:r>
            <a:rPr>
              <a:solidFill>
                <a:schemeClr val="dk1"/>
              </a:solidFill>
              <a:sym typeface="+mn-ea"/>
            </a:rPr>
            <a:t>2</a:t>
          </a:r>
          <a:r>
            <a:rPr>
              <a:solidFill>
                <a:schemeClr val="dk1"/>
              </a:solidFill>
              <a:sym typeface="+mn-ea"/>
            </a:rPr>
            <a:t>0世纪后期至21世纪</a:t>
          </a:r>
          <a:r>
            <a:rPr>
              <a:solidFill>
                <a:schemeClr val="dk1"/>
              </a:solidFill>
              <a:sym typeface="+mn-ea"/>
            </a:rPr>
            <a:t>，</a:t>
          </a:r>
          <a:r>
            <a:rPr>
              <a:solidFill>
                <a:schemeClr val="dk1"/>
              </a:solidFill>
              <a:sym typeface="+mn-ea"/>
            </a:rPr>
            <a:t>生</a:t>
          </a:r>
          <a:r>
            <a:rPr>
              <a:solidFill>
                <a:schemeClr val="dk1"/>
              </a:solidFill>
              <a:sym typeface="+mn-ea"/>
            </a:rPr>
            <a:t>物质热解与气化技术</a:t>
          </a:r>
          <a:r>
            <a:rPr>
              <a:solidFill>
                <a:schemeClr val="dk1"/>
              </a:solidFill>
              <a:sym typeface="+mn-ea"/>
            </a:rPr>
            <a:t>兴</a:t>
          </a:r>
          <a:r>
            <a:rPr lang="zh-CN">
              <a:solidFill>
                <a:schemeClr val="dk1"/>
              </a:solidFill>
              <a:sym typeface="+mn-ea"/>
            </a:rPr>
            <a:t>起</a:t>
          </a:r>
          <a:r>
            <a:rPr>
              <a:solidFill>
                <a:schemeClr val="dk1"/>
              </a:solidFill>
              <a:sym typeface="+mn-ea"/>
            </a:rPr>
            <a:t>，</a:t>
          </a:r>
          <a:r>
            <a:rPr>
              <a:solidFill>
                <a:schemeClr val="dk1"/>
              </a:solidFill>
              <a:sym typeface="+mn-ea"/>
            </a:rPr>
            <a:t>生物质燃气、生物质液体燃料和生物质炭等产品用于能源和化工原料。</a:t>
          </a:r>
          <a:endParaRPr>
            <a:solidFill>
              <a:schemeClr val="dk1"/>
            </a:solidFill>
          </a:endParaRPr>
        </a:p>
      </dsp:txBody>
      <dsp:txXfrm rot="5400000">
        <a:off x="4690216" y="1692381"/>
        <a:ext cx="1129580" cy="4945888"/>
      </dsp:txXfrm>
    </dsp:sp>
    <dsp:sp modelId="{F8925C66-3E19-46D2-9221-D8554400449B}">
      <dsp:nvSpPr>
        <dsp:cNvPr id="9" name="Rounded Rectangle 8"/>
        <dsp:cNvSpPr/>
      </dsp:nvSpPr>
      <dsp:spPr bwMode="white">
        <a:xfrm>
          <a:off x="0" y="3764098"/>
          <a:ext cx="2782062" cy="789717"/>
        </a:xfrm>
        <a:prstGeom prst="roundRect">
          <a:avLst/>
        </a:prstGeom>
      </dsp:spPr>
      <dsp:style>
        <a:lnRef idx="0">
          <a:schemeClr val="lt1"/>
        </a:lnRef>
        <a:fillRef idx="3">
          <a:schemeClr val="accent4">
            <a:hueOff val="2220000"/>
            <a:satOff val="-3136"/>
            <a:lumOff val="-2352"/>
            <a:alpha val="100000"/>
          </a:schemeClr>
        </a:fillRef>
        <a:effectRef idx="3">
          <a:scrgbClr r="0" g="0" b="0"/>
        </a:effectRef>
        <a:fontRef idx="minor">
          <a:schemeClr val="lt1"/>
        </a:fontRef>
      </dsp:style>
      <dsp:txBody>
        <a:bodyPr vert="horz" wrap="square" lIns="76200" tIns="38100" rIns="76200" bIns="381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a:sym typeface="+mn-ea"/>
            </a:rPr>
            <a:t>生</a:t>
          </a:r>
          <a:r>
            <a:rPr altLang="en-US">
              <a:sym typeface="+mn-ea"/>
            </a:rPr>
            <a:t>物质热解与气化技术的发展</a:t>
          </a:r>
          <a:endParaRPr altLang="en-US"/>
        </a:p>
      </dsp:txBody>
      <dsp:txXfrm>
        <a:off x="0" y="3764098"/>
        <a:ext cx="2782062" cy="78971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400"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400" fontAlgn="auto">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F296C9E-47B0-43B5-91BB-699AF68FAE81}"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14400"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43000" y="685800"/>
            <a:ext cx="4572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43000" y="685800"/>
            <a:ext cx="4572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43000" y="685800"/>
            <a:ext cx="4572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43000" y="685800"/>
            <a:ext cx="4572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43000" y="685800"/>
            <a:ext cx="4572000" cy="3429000"/>
          </a:xfrm>
        </p:spPr>
      </p:sp>
      <p:sp>
        <p:nvSpPr>
          <p:cNvPr id="21506"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5575" y="187325"/>
            <a:ext cx="8832850" cy="6483350"/>
          </a:xfrm>
          <a:prstGeom prst="rect">
            <a:avLst/>
          </a:prstGeom>
          <a:effectLst>
            <a:outerShdw blurRad="88900" sx="101000" sy="101000" algn="ctr" rotWithShape="0">
              <a:prstClr val="black">
                <a:alpha val="20000"/>
              </a:prstClr>
            </a:outerShdw>
          </a:effectLst>
        </p:spPr>
      </p:pic>
      <p:sp>
        <p:nvSpPr>
          <p:cNvPr id="8" name="文本占位符 7"/>
          <p:cNvSpPr>
            <a:spLocks noGrp="1"/>
          </p:cNvSpPr>
          <p:nvPr>
            <p:ph type="body" sz="quarter" idx="10"/>
          </p:nvPr>
        </p:nvSpPr>
        <p:spPr>
          <a:xfrm>
            <a:off x="264899" y="3078866"/>
            <a:ext cx="8614202" cy="1156428"/>
          </a:xfrm>
          <a:prstGeom prst="rect">
            <a:avLst/>
          </a:prstGeom>
        </p:spPr>
        <p:txBody>
          <a:bodyPr anchor="ctr"/>
          <a:lstStyle>
            <a:lvl1pPr marL="0" indent="0" algn="ctr">
              <a:buNone/>
              <a:defRPr sz="6000" b="1">
                <a:solidFill>
                  <a:schemeClr val="bg1"/>
                </a:solidFill>
              </a:defRPr>
            </a:lvl1pPr>
          </a:lstStyle>
          <a:p>
            <a:pPr lvl="0" fontAlgn="base"/>
            <a:endParaRPr lang="zh-CN" altLang="en-US" strike="noStrike" noProof="1"/>
          </a:p>
        </p:txBody>
      </p:sp>
      <p:sp>
        <p:nvSpPr>
          <p:cNvPr id="9" name="文本占位符 7"/>
          <p:cNvSpPr>
            <a:spLocks noGrp="1"/>
          </p:cNvSpPr>
          <p:nvPr>
            <p:ph type="body" sz="quarter" idx="11"/>
          </p:nvPr>
        </p:nvSpPr>
        <p:spPr>
          <a:xfrm>
            <a:off x="261626" y="4701674"/>
            <a:ext cx="8614202" cy="342342"/>
          </a:xfrm>
          <a:prstGeom prst="rect">
            <a:avLst/>
          </a:prstGeom>
        </p:spPr>
        <p:txBody>
          <a:bodyPr anchor="t"/>
          <a:lstStyle>
            <a:lvl1pPr marL="0" indent="0" algn="ctr">
              <a:buNone/>
              <a:defRPr sz="1600" b="1">
                <a:solidFill>
                  <a:schemeClr val="bg1"/>
                </a:solidFill>
              </a:defRPr>
            </a:lvl1pPr>
          </a:lstStyle>
          <a:p>
            <a:pPr lvl="0" fontAlgn="base"/>
            <a:endParaRPr lang="zh-CN" altLang="en-US" strike="noStrike" noProof="1"/>
          </a:p>
        </p:txBody>
      </p:sp>
      <p:sp>
        <p:nvSpPr>
          <p:cNvPr id="10" name="文本占位符 7"/>
          <p:cNvSpPr>
            <a:spLocks noGrp="1"/>
          </p:cNvSpPr>
          <p:nvPr>
            <p:ph type="body" sz="quarter" idx="12"/>
          </p:nvPr>
        </p:nvSpPr>
        <p:spPr>
          <a:xfrm>
            <a:off x="261626" y="5044016"/>
            <a:ext cx="8614202" cy="342342"/>
          </a:xfrm>
          <a:prstGeom prst="rect">
            <a:avLst/>
          </a:prstGeom>
        </p:spPr>
        <p:txBody>
          <a:bodyPr anchor="t"/>
          <a:lstStyle>
            <a:lvl1pPr marL="0" indent="0" algn="ctr">
              <a:buNone/>
              <a:defRPr sz="1600" b="0">
                <a:solidFill>
                  <a:schemeClr val="bg1"/>
                </a:solidFill>
              </a:defRPr>
            </a:lvl1pPr>
          </a:lstStyle>
          <a:p>
            <a:pPr lvl="0" fontAlgn="base"/>
            <a:endParaRPr lang="zh-CN" altLang="en-US" strike="noStrike" noProof="1"/>
          </a:p>
        </p:txBody>
      </p:sp>
      <p:grpSp>
        <p:nvGrpSpPr>
          <p:cNvPr id="3" name="组合 6"/>
          <p:cNvGrpSpPr/>
          <p:nvPr/>
        </p:nvGrpSpPr>
        <p:grpSpPr>
          <a:xfrm>
            <a:off x="144378" y="2791286"/>
            <a:ext cx="8864867" cy="1807144"/>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11266" name="矩形 1"/>
          <p:cNvSpPr/>
          <p:nvPr userDrawn="1"/>
        </p:nvSpPr>
        <p:spPr>
          <a:xfrm>
            <a:off x="331788" y="760413"/>
            <a:ext cx="207962" cy="106362"/>
          </a:xfrm>
          <a:prstGeom prst="rect">
            <a:avLst/>
          </a:prstGeom>
          <a:noFill/>
          <a:ln w="9525">
            <a:noFill/>
          </a:ln>
        </p:spPr>
        <p:txBody>
          <a:bodyPr wrap="none" anchor="t">
            <a:spAutoFit/>
          </a:bodyPr>
          <a:lstStyle/>
          <a:p>
            <a:pPr lvl="0" defTabSz="608330"/>
            <a:r>
              <a:rPr lang="zh-CN" altLang="en-US" sz="100" dirty="0">
                <a:solidFill>
                  <a:srgbClr val="FFFFFF"/>
                </a:solidFill>
                <a:latin typeface="Segoe UI Light" panose="020B0502040204020203" pitchFamily="34" charset="0"/>
                <a:ea typeface="微软雅黑" panose="020B0503020204020204" pitchFamily="34" charset="-122"/>
              </a:rPr>
              <a:t>标注</a:t>
            </a:r>
            <a:endParaRPr lang="zh-CN" altLang="en-US" sz="100" dirty="0">
              <a:solidFill>
                <a:srgbClr val="FFFFFF"/>
              </a:solidFill>
              <a:latin typeface="Segoe UI Light" panose="020B0502040204020203" pitchFamily="34" charset="0"/>
              <a:ea typeface="微软雅黑" panose="020B0503020204020204" pitchFamily="34" charset="-122"/>
            </a:endParaRPr>
          </a:p>
        </p:txBody>
      </p:sp>
      <p:sp>
        <p:nvSpPr>
          <p:cNvPr id="8195" name="矩形 2"/>
          <p:cNvSpPr/>
          <p:nvPr userDrawn="1"/>
        </p:nvSpPr>
        <p:spPr>
          <a:xfrm>
            <a:off x="1930400" y="760413"/>
            <a:ext cx="1050925" cy="2606675"/>
          </a:xfrm>
          <a:prstGeom prst="rect">
            <a:avLst/>
          </a:prstGeom>
          <a:noFill/>
          <a:ln w="9525">
            <a:noFill/>
          </a:ln>
        </p:spPr>
        <p:txBody>
          <a:bodyPr>
            <a:spAutoFit/>
          </a:bodyPr>
          <a:lstStyle/>
          <a:p>
            <a:pPr lvl="0" defTabSz="608330" eaLnBrk="1" fontAlgn="base" hangingPunct="1">
              <a:lnSpc>
                <a:spcPct val="130000"/>
              </a:lnSpc>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字体使用 </a:t>
            </a: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行距</a:t>
            </a: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en-US" altLang="zh-CN" sz="105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背景图片出处</a:t>
            </a:r>
            <a:endParaRPr lang="zh-CN" altLang="en-US"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zh-CN" altLang="en-US" sz="1050" strike="noStrike" noProof="1">
              <a:solidFill>
                <a:srgbClr val="FFFFFF"/>
              </a:solidFill>
              <a:latin typeface="Segoe UI Light" panose="020B0502040204020203" pitchFamily="34" charset="0"/>
            </a:endParaRPr>
          </a:p>
          <a:p>
            <a:pPr lvl="0" defTabSz="608330" eaLnBrk="1" fontAlgn="base" hangingPunct="1">
              <a:lnSpc>
                <a:spcPct val="130000"/>
              </a:lnSpc>
            </a:pPr>
            <a:endParaRPr lang="zh-CN" altLang="en-US" sz="1050" strike="noStrike" noProof="1">
              <a:solidFill>
                <a:srgbClr val="FFFFFF"/>
              </a:solidFill>
              <a:latin typeface="Segoe UI Light" panose="020B0502040204020203" pitchFamily="34" charset="0"/>
            </a:endParaRPr>
          </a:p>
          <a:p>
            <a:pPr lvl="0" defTabSz="608330" eaLnBrk="1" fontAlgn="base" hangingPunct="1">
              <a:lnSpc>
                <a:spcPct val="130000"/>
              </a:lnSpc>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声明</a:t>
            </a:r>
            <a:endParaRPr lang="en-US" altLang="zh-CN" sz="1050" strike="noStrike" noProof="1">
              <a:solidFill>
                <a:srgbClr val="FFFFFF"/>
              </a:solidFill>
              <a:latin typeface="Segoe UI Light" panose="020B0502040204020203" pitchFamily="34" charset="0"/>
            </a:endParaRPr>
          </a:p>
        </p:txBody>
      </p:sp>
      <p:sp>
        <p:nvSpPr>
          <p:cNvPr id="8196" name="矩形 3"/>
          <p:cNvSpPr/>
          <p:nvPr userDrawn="1"/>
        </p:nvSpPr>
        <p:spPr>
          <a:xfrm>
            <a:off x="3114675" y="760413"/>
            <a:ext cx="5305425" cy="3179763"/>
          </a:xfrm>
          <a:prstGeom prst="rect">
            <a:avLst/>
          </a:prstGeom>
          <a:noFill/>
          <a:ln w="9525">
            <a:noFill/>
          </a:ln>
        </p:spPr>
        <p:txBody>
          <a:bodyPr>
            <a:spAutoFit/>
          </a:bodyPr>
          <a:lstStyle/>
          <a:p>
            <a:pPr lvl="0" defTabSz="914400" eaLnBrk="1" fontAlgn="base" hangingPunct="1">
              <a:lnSpc>
                <a:spcPct val="130000"/>
              </a:lnSpc>
              <a:buNone/>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英文 </a:t>
            </a:r>
            <a:r>
              <a:rPr lang="is-IS" altLang="zh-CN" sz="1050" strike="noStrike" noProof="1">
                <a:solidFill>
                  <a:srgbClr val="FFFFFF"/>
                </a:solidFill>
                <a:latin typeface="Segoe UI Light" panose="020B0502040204020203" pitchFamily="34" charset="0"/>
                <a:ea typeface="宋体" panose="02010600030101010101" pitchFamily="2" charset="-122"/>
                <a:cs typeface="+mn-cs"/>
              </a:rPr>
              <a:t>Microsoft YaHei</a:t>
            </a:r>
            <a:endParaRPr lang="zh-CN" altLang="en-US" sz="1050" strike="noStrike" noProof="1">
              <a:solidFill>
                <a:srgbClr val="FFFFFF"/>
              </a:solidFill>
              <a:latin typeface="Segoe UI Light" panose="020B0502040204020203" pitchFamily="34" charset="0"/>
              <a:ea typeface="宋体" panose="02010600030101010101" pitchFamily="2" charset="-122"/>
            </a:endParaRPr>
          </a:p>
          <a:p>
            <a:pPr lvl="0" defTabSz="914400" eaLnBrk="1" fontAlgn="base" hangingPunct="1">
              <a:lnSpc>
                <a:spcPct val="130000"/>
              </a:lnSpc>
              <a:buNone/>
            </a:pP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中文 微软雅黑</a:t>
            </a: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1050" strike="noStrike" noProof="1">
                <a:solidFill>
                  <a:srgbClr val="FFFFFF"/>
                </a:solidFill>
                <a:latin typeface="Segoe UI Light" panose="020B0502040204020203" pitchFamily="34" charset="0"/>
                <a:ea typeface="微软雅黑" panose="020B0503020204020204" pitchFamily="34" charset="-122"/>
                <a:cs typeface="+mn-cs"/>
              </a:rPr>
              <a:t>正文 </a:t>
            </a:r>
            <a:r>
              <a:rPr lang="en-US" altLang="zh-CN" sz="1050" strike="noStrike" noProof="1">
                <a:solidFill>
                  <a:srgbClr val="FFFFFF"/>
                </a:solidFill>
                <a:latin typeface="Segoe UI Light" panose="020B0502040204020203" pitchFamily="34" charset="0"/>
                <a:ea typeface="微软雅黑" panose="020B0503020204020204" pitchFamily="34" charset="-122"/>
                <a:cs typeface="+mn-cs"/>
              </a:rPr>
              <a:t>1.3</a:t>
            </a: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en-US" altLang="zh-CN" sz="105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en-US" altLang="zh-CN" sz="1050" strike="noStrike" noProof="1">
                <a:solidFill>
                  <a:srgbClr val="FFFFFF"/>
                </a:solidFill>
                <a:latin typeface="Segoe UI Light" panose="020B0502040204020203" pitchFamily="34" charset="0"/>
                <a:ea typeface="微软雅黑" panose="020B0503020204020204" pitchFamily="34" charset="-122"/>
                <a:cs typeface="+mn-cs"/>
              </a:rPr>
              <a:t>cn.bing.com</a:t>
            </a:r>
            <a:endParaRPr lang="zh-CN" altLang="en-US"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zh-CN" altLang="en-US" sz="1050" strike="noStrike" noProof="1">
              <a:solidFill>
                <a:srgbClr val="FFFFFF"/>
              </a:solidFill>
              <a:latin typeface="Segoe UI Light" panose="020B0502040204020203" pitchFamily="34" charset="0"/>
            </a:endParaRPr>
          </a:p>
          <a:p>
            <a:pPr lvl="0" defTabSz="914400" eaLnBrk="1" fontAlgn="base" hangingPunct="1">
              <a:lnSpc>
                <a:spcPct val="130000"/>
              </a:lnSpc>
              <a:buNone/>
            </a:pPr>
            <a:endParaRPr lang="zh-CN" altLang="en-US" sz="1050" strike="noStrike" noProof="1">
              <a:solidFill>
                <a:srgbClr val="FFFFFF"/>
              </a:solidFill>
              <a:latin typeface="Segoe UI Light" panose="020B0502040204020203" pitchFamily="34" charset="0"/>
            </a:endParaRPr>
          </a:p>
          <a:p>
            <a:pPr lvl="0" defTabSz="914400" eaLnBrk="1" fontAlgn="base" hangingPunct="1">
              <a:lnSpc>
                <a:spcPct val="130000"/>
              </a:lnSpc>
              <a:buNone/>
            </a:pP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本网站所提供的任何信息内容（包括但不限于 </a:t>
            </a:r>
            <a:r>
              <a:rPr lang="en-US" altLang="zh-CN" sz="975" strike="noStrike" noProof="1">
                <a:solidFill>
                  <a:srgbClr val="FFFFFF"/>
                </a:solidFill>
                <a:latin typeface="Segoe UI Light" panose="020B0502040204020203" pitchFamily="34" charset="0"/>
                <a:ea typeface="微软雅黑" panose="020B0503020204020204" pitchFamily="34" charset="-122"/>
                <a:cs typeface="+mn-cs"/>
              </a:rPr>
              <a:t>PPT</a:t>
            </a:r>
            <a:r>
              <a:rPr lang="zh-CN" altLang="en-US" sz="975"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模板、</a:t>
            </a:r>
            <a:r>
              <a:rPr lang="en-US" altLang="zh-CN" sz="975" strike="noStrike" noProof="1">
                <a:solidFill>
                  <a:srgbClr val="FFFFFF"/>
                </a:solidFill>
                <a:latin typeface="Segoe UI Light" panose="020B0502040204020203" pitchFamily="34" charset="0"/>
                <a:ea typeface="微软雅黑" panose="020B0503020204020204" pitchFamily="34" charset="-122"/>
                <a:cs typeface="+mn-cs"/>
              </a:rPr>
              <a:t>Word</a:t>
            </a:r>
            <a:r>
              <a:rPr lang="zh-CN" altLang="en-US" sz="975"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文档、</a:t>
            </a:r>
            <a:r>
              <a:rPr lang="en-US" altLang="zh-CN" sz="975" strike="noStrike" noProof="1">
                <a:solidFill>
                  <a:srgbClr val="FFFFFF"/>
                </a:solidFill>
                <a:latin typeface="Segoe UI Light" panose="020B0502040204020203" pitchFamily="34" charset="0"/>
                <a:ea typeface="微软雅黑" panose="020B0503020204020204" pitchFamily="34" charset="-122"/>
                <a:cs typeface="+mn-cs"/>
              </a:rPr>
              <a:t>Excel</a:t>
            </a:r>
            <a:r>
              <a:rPr lang="zh-CN" altLang="en-US" sz="975" strike="noStrike" noProof="1">
                <a:solidFill>
                  <a:srgbClr val="FFFFFF"/>
                </a:solidFill>
                <a:latin typeface="Segoe UI Light" panose="020B0502040204020203" pitchFamily="34" charset="0"/>
                <a:ea typeface="微软雅黑" panose="020B0503020204020204" pitchFamily="34" charset="-122"/>
                <a:cs typeface="+mn-cs"/>
              </a:rPr>
              <a:t> </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图表、图片素材等）均受</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中华人民共和国著作权法</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信息网络传播权保护条例</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及其他适用的法律法规的保护，未经权利人书面明确授权，信息内容的任何部分</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包括图片或图表</a:t>
            </a:r>
            <a:r>
              <a:rPr lang="en-US" altLang="zh-CN" sz="975" strike="noStrike" noProof="1">
                <a:solidFill>
                  <a:srgbClr val="FFFFFF"/>
                </a:solidFill>
                <a:latin typeface="Century Gothic" panose="020B0502020202020204" pitchFamily="34" charset="0"/>
                <a:ea typeface="微软雅黑" panose="020B0503020204020204" pitchFamily="34" charset="-122"/>
                <a:cs typeface="+mn-cs"/>
              </a:rPr>
              <a:t>)</a:t>
            </a:r>
            <a:r>
              <a:rPr lang="zh-CN" altLang="en-US" sz="975" strike="noStrike" noProof="1">
                <a:solidFill>
                  <a:srgbClr val="FFFFFF"/>
                </a:solidFill>
                <a:latin typeface="Century Gothic" panose="020B0502020202020204" pitchFamily="34" charset="0"/>
                <a:ea typeface="微软雅黑" panose="020B0503020204020204" pitchFamily="34" charset="-122"/>
                <a:cs typeface="+mn-cs"/>
              </a:rPr>
              <a:t>不得被全部或部分的复制、传播、销售，否则将承担法律责任。</a:t>
            </a:r>
            <a:endParaRPr lang="zh-CN" altLang="en-US" sz="975" strike="noStrike" noProof="1">
              <a:solidFill>
                <a:srgbClr val="FFFFFF"/>
              </a:solidFill>
              <a:latin typeface="Century Gothic" panose="020B0502020202020204" pitchFamily="34" charset="0"/>
            </a:endParaRPr>
          </a:p>
        </p:txBody>
      </p:sp>
      <p:sp>
        <p:nvSpPr>
          <p:cNvPr id="8197" name="矩形 4"/>
          <p:cNvSpPr/>
          <p:nvPr userDrawn="1"/>
        </p:nvSpPr>
        <p:spPr>
          <a:xfrm>
            <a:off x="331788" y="182563"/>
            <a:ext cx="622300" cy="206375"/>
          </a:xfrm>
          <a:prstGeom prst="rect">
            <a:avLst/>
          </a:prstGeom>
          <a:noFill/>
          <a:ln w="9525">
            <a:noFill/>
          </a:ln>
        </p:spPr>
        <p:txBody>
          <a:bodyPr wrap="none">
            <a:spAutoFit/>
          </a:bodyPr>
          <a:lstStyle/>
          <a:p>
            <a:pPr lvl="0" defTabSz="608330" eaLnBrk="1" fontAlgn="base" hangingPunct="1"/>
            <a:r>
              <a:rPr lang="en-US" altLang="zh-CN" sz="750" strike="noStrike" noProof="1">
                <a:solidFill>
                  <a:srgbClr val="FFFFFF"/>
                </a:solidFill>
                <a:latin typeface="Segoe UI Light" panose="020B0502040204020203" pitchFamily="34" charset="0"/>
                <a:ea typeface="微软雅黑" panose="020B0503020204020204" pitchFamily="34" charset="-122"/>
                <a:cs typeface="+mn-cs"/>
              </a:rPr>
              <a:t>OfficePLUS</a:t>
            </a:r>
            <a:endParaRPr lang="zh-CN" altLang="en-US" sz="750" strike="noStrike" noProof="1">
              <a:solidFill>
                <a:srgbClr val="FFFFFF"/>
              </a:solidFill>
              <a:latin typeface="Segoe UI Light" panose="020B0502040204020203"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bg>
      <p:bgPr>
        <a:solidFill>
          <a:schemeClr val="bg1"/>
        </a:solidFill>
        <a:effectLst/>
      </p:bgPr>
    </p:bg>
    <p:spTree>
      <p:nvGrpSpPr>
        <p:cNvPr id="1" name=""/>
        <p:cNvGrpSpPr/>
        <p:nvPr/>
      </p:nvGrpSpPr>
      <p:grpSpPr>
        <a:xfrm>
          <a:off x="0" y="0"/>
          <a:ext cx="0" cy="0"/>
          <a:chOff x="0" y="0"/>
          <a:chExt cx="0" cy="0"/>
        </a:xfrm>
      </p:grpSpPr>
      <p:sp>
        <p:nvSpPr>
          <p:cNvPr id="12290" name="矩形 1"/>
          <p:cNvSpPr/>
          <p:nvPr userDrawn="1"/>
        </p:nvSpPr>
        <p:spPr>
          <a:xfrm>
            <a:off x="331788" y="760413"/>
            <a:ext cx="258762" cy="106362"/>
          </a:xfrm>
          <a:prstGeom prst="rect">
            <a:avLst/>
          </a:prstGeom>
          <a:noFill/>
          <a:ln w="9525">
            <a:noFill/>
          </a:ln>
        </p:spPr>
        <p:txBody>
          <a:bodyPr wrap="none" anchor="t">
            <a:spAutoFit/>
          </a:bodyPr>
          <a:lstStyle/>
          <a:p>
            <a:pPr lvl="0" defTabSz="608330"/>
            <a:r>
              <a:rPr lang="zh-CN" altLang="en-US" sz="100" dirty="0">
                <a:solidFill>
                  <a:srgbClr val="404040"/>
                </a:solidFill>
                <a:latin typeface="Segoe UI Light" panose="020B0502040204020203" pitchFamily="34" charset="0"/>
                <a:ea typeface="微软雅黑" panose="020B0503020204020204" pitchFamily="34" charset="-122"/>
              </a:rPr>
              <a:t>背景图片素材</a:t>
            </a:r>
            <a:endParaRPr lang="zh-CN" altLang="en-US" sz="100" dirty="0">
              <a:solidFill>
                <a:srgbClr val="404040"/>
              </a:solidFill>
              <a:latin typeface="Segoe UI Light" panose="020B0502040204020203" pitchFamily="34" charset="0"/>
              <a:ea typeface="微软雅黑" panose="020B0503020204020204" pitchFamily="34" charset="-122"/>
            </a:endParaRPr>
          </a:p>
        </p:txBody>
      </p:sp>
      <p:sp>
        <p:nvSpPr>
          <p:cNvPr id="9219" name="矩形 2"/>
          <p:cNvSpPr/>
          <p:nvPr userDrawn="1"/>
        </p:nvSpPr>
        <p:spPr>
          <a:xfrm>
            <a:off x="331788" y="182563"/>
            <a:ext cx="622300" cy="206375"/>
          </a:xfrm>
          <a:prstGeom prst="rect">
            <a:avLst/>
          </a:prstGeom>
          <a:noFill/>
          <a:ln w="9525">
            <a:noFill/>
          </a:ln>
        </p:spPr>
        <p:txBody>
          <a:bodyPr wrap="none">
            <a:spAutoFit/>
          </a:bodyPr>
          <a:lstStyle/>
          <a:p>
            <a:pPr lvl="0" defTabSz="608330" eaLnBrk="1" fontAlgn="base" hangingPunct="1"/>
            <a:r>
              <a:rPr lang="en-US" altLang="zh-CN" sz="750" strike="noStrike" noProof="1">
                <a:solidFill>
                  <a:srgbClr val="404040"/>
                </a:solidFill>
                <a:latin typeface="Segoe UI Light" panose="020B0502040204020203" pitchFamily="34" charset="0"/>
                <a:ea typeface="微软雅黑" panose="020B0503020204020204" pitchFamily="34" charset="-122"/>
                <a:cs typeface="+mn-cs"/>
              </a:rPr>
              <a:t>OfficePLUS</a:t>
            </a:r>
            <a:endParaRPr lang="zh-CN" altLang="en-US" sz="750" strike="noStrike" noProof="1">
              <a:solidFill>
                <a:srgbClr val="404040"/>
              </a:solidFill>
              <a:latin typeface="Segoe UI Light" panose="020B0502040204020203"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3328988" y="4459288"/>
            <a:ext cx="2486025" cy="244475"/>
          </a:xfrm>
          <a:prstGeom prst="rect">
            <a:avLst/>
          </a:prstGeom>
          <a:noFill/>
        </p:spPr>
        <p:txBody>
          <a:bodyPr wrap="none">
            <a:spAutoFit/>
          </a:bodyPr>
          <a:lstStyle/>
          <a:p>
            <a:pPr marL="0" marR="0" lvl="0" indent="0" algn="ctr" defTabSz="6096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rPr>
              <a:t>点击</a:t>
            </a:r>
            <a:r>
              <a:rPr kumimoji="1" lang="en-US" altLang="zh-CN" sz="1000" b="0" i="0" u="none" strike="noStrike" kern="0" cap="none" spc="0" normalizeH="0" baseline="0" noProof="0" dirty="0">
                <a:ln>
                  <a:noFill/>
                </a:ln>
                <a:solidFill>
                  <a:srgbClr val="000000"/>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Logo</a:t>
            </a:r>
            <a:r>
              <a:rPr kumimoji="1" lang="zh-CN" altLang="en-US" sz="1000"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rPr>
              <a:t>获取更多优质模板（放映模式）</a:t>
            </a:r>
            <a:endParaRPr kumimoji="1" lang="zh-CN" altLang="en-US" sz="1000"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cs typeface="+mn-cs"/>
            </a:endParaRPr>
          </a:p>
        </p:txBody>
      </p:sp>
      <p:pic>
        <p:nvPicPr>
          <p:cNvPr id="13315" name="图片 2">
            <a:hlinkClick r:id="rId2"/>
          </p:cNvPr>
          <p:cNvPicPr>
            <a:picLocks noChangeAspect="1"/>
          </p:cNvPicPr>
          <p:nvPr userDrawn="1"/>
        </p:nvPicPr>
        <p:blipFill>
          <a:blip r:embed="rId3"/>
          <a:stretch>
            <a:fillRect/>
          </a:stretch>
        </p:blipFill>
        <p:spPr>
          <a:xfrm>
            <a:off x="3429000" y="3227388"/>
            <a:ext cx="2286000" cy="403225"/>
          </a:xfrm>
          <a:prstGeom prst="rect">
            <a:avLst/>
          </a:prstGeom>
          <a:noFill/>
          <a:ln w="9525">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8"/>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55575" y="187325"/>
            <a:ext cx="8832850"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212456" y="2534855"/>
            <a:ext cx="1921398"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212456" y="3591045"/>
            <a:ext cx="1921398"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4336817" y="1468084"/>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5327890" y="1686076"/>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2" name="文本占位符 7"/>
          <p:cNvSpPr>
            <a:spLocks noGrp="1"/>
          </p:cNvSpPr>
          <p:nvPr>
            <p:ph type="body" sz="quarter" idx="14"/>
          </p:nvPr>
        </p:nvSpPr>
        <p:spPr>
          <a:xfrm>
            <a:off x="4336817" y="2749326"/>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3" name="文本占位符 7"/>
          <p:cNvSpPr>
            <a:spLocks noGrp="1"/>
          </p:cNvSpPr>
          <p:nvPr>
            <p:ph type="body" sz="quarter" idx="15"/>
          </p:nvPr>
        </p:nvSpPr>
        <p:spPr>
          <a:xfrm>
            <a:off x="5327890" y="2967318"/>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4" name="文本占位符 7"/>
          <p:cNvSpPr>
            <a:spLocks noGrp="1"/>
          </p:cNvSpPr>
          <p:nvPr>
            <p:ph type="body" sz="quarter" idx="16"/>
          </p:nvPr>
        </p:nvSpPr>
        <p:spPr>
          <a:xfrm>
            <a:off x="4336817" y="4027008"/>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5" name="文本占位符 7"/>
          <p:cNvSpPr>
            <a:spLocks noGrp="1"/>
          </p:cNvSpPr>
          <p:nvPr>
            <p:ph type="body" sz="quarter" idx="17"/>
          </p:nvPr>
        </p:nvSpPr>
        <p:spPr>
          <a:xfrm>
            <a:off x="5327890" y="4245000"/>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grpSp>
        <p:nvGrpSpPr>
          <p:cNvPr id="3" name="组合 6"/>
          <p:cNvGrpSpPr/>
          <p:nvPr/>
        </p:nvGrpSpPr>
        <p:grpSpPr>
          <a:xfrm rot="5400000">
            <a:off x="-398238" y="1297820"/>
            <a:ext cx="5008944"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6729481-F56E-4915-B271-F2E0B2C5AF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1394FF-90D5-437E-BC53-F12E581A66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55575" y="187325"/>
            <a:ext cx="8832850"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212456" y="2534855"/>
            <a:ext cx="1921398"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212456" y="3591045"/>
            <a:ext cx="1921398"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4336817" y="1035621"/>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5327890" y="1253613"/>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2" name="文本占位符 7"/>
          <p:cNvSpPr>
            <a:spLocks noGrp="1"/>
          </p:cNvSpPr>
          <p:nvPr>
            <p:ph type="body" sz="quarter" idx="14"/>
          </p:nvPr>
        </p:nvSpPr>
        <p:spPr>
          <a:xfrm>
            <a:off x="4336817" y="2316863"/>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3" name="文本占位符 7"/>
          <p:cNvSpPr>
            <a:spLocks noGrp="1"/>
          </p:cNvSpPr>
          <p:nvPr>
            <p:ph type="body" sz="quarter" idx="15"/>
          </p:nvPr>
        </p:nvSpPr>
        <p:spPr>
          <a:xfrm>
            <a:off x="5327890" y="2534855"/>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4" name="文本占位符 7"/>
          <p:cNvSpPr>
            <a:spLocks noGrp="1"/>
          </p:cNvSpPr>
          <p:nvPr>
            <p:ph type="body" sz="quarter" idx="16"/>
          </p:nvPr>
        </p:nvSpPr>
        <p:spPr>
          <a:xfrm>
            <a:off x="4336817" y="3594545"/>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5" name="文本占位符 7"/>
          <p:cNvSpPr>
            <a:spLocks noGrp="1"/>
          </p:cNvSpPr>
          <p:nvPr>
            <p:ph type="body" sz="quarter" idx="17"/>
          </p:nvPr>
        </p:nvSpPr>
        <p:spPr>
          <a:xfrm>
            <a:off x="5327890" y="3812537"/>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sp>
        <p:nvSpPr>
          <p:cNvPr id="16" name="文本占位符 7"/>
          <p:cNvSpPr>
            <a:spLocks noGrp="1"/>
          </p:cNvSpPr>
          <p:nvPr>
            <p:ph type="body" sz="quarter" idx="18"/>
          </p:nvPr>
        </p:nvSpPr>
        <p:spPr>
          <a:xfrm>
            <a:off x="4336817" y="4874007"/>
            <a:ext cx="991074" cy="1056669"/>
          </a:xfrm>
          <a:prstGeom prst="rect">
            <a:avLst/>
          </a:prstGeom>
        </p:spPr>
        <p:txBody>
          <a:bodyPr anchor="ctr"/>
          <a:lstStyle>
            <a:lvl1pPr marL="0" indent="0" algn="l">
              <a:buNone/>
              <a:defRPr sz="72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7" name="文本占位符 7"/>
          <p:cNvSpPr>
            <a:spLocks noGrp="1"/>
          </p:cNvSpPr>
          <p:nvPr>
            <p:ph type="body" sz="quarter" idx="19"/>
          </p:nvPr>
        </p:nvSpPr>
        <p:spPr>
          <a:xfrm>
            <a:off x="5327890" y="5091999"/>
            <a:ext cx="3029674" cy="620686"/>
          </a:xfrm>
          <a:prstGeom prst="rect">
            <a:avLst/>
          </a:prstGeom>
        </p:spPr>
        <p:txBody>
          <a:bodyPr anchor="ctr"/>
          <a:lstStyle>
            <a:lvl1pPr marL="0" indent="0" algn="l">
              <a:buNone/>
              <a:defRPr sz="3200" b="1">
                <a:solidFill>
                  <a:schemeClr val="accent4"/>
                </a:solidFill>
              </a:defRPr>
            </a:lvl1pPr>
          </a:lstStyle>
          <a:p>
            <a:pPr lvl="0" fontAlgn="base"/>
            <a:endParaRPr lang="zh-CN" altLang="en-US" strike="noStrike" noProof="1"/>
          </a:p>
        </p:txBody>
      </p:sp>
      <p:grpSp>
        <p:nvGrpSpPr>
          <p:cNvPr id="3" name="组合 6"/>
          <p:cNvGrpSpPr/>
          <p:nvPr/>
        </p:nvGrpSpPr>
        <p:grpSpPr>
          <a:xfrm rot="5400000">
            <a:off x="-398238" y="1297820"/>
            <a:ext cx="5008944"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55575" y="187325"/>
            <a:ext cx="8832850"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212456" y="2534855"/>
            <a:ext cx="1921398"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212456" y="3591045"/>
            <a:ext cx="1921398"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4513894" y="903366"/>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5417672" y="1068695"/>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18" name="文本占位符 7"/>
          <p:cNvSpPr>
            <a:spLocks noGrp="1"/>
          </p:cNvSpPr>
          <p:nvPr>
            <p:ph type="body" sz="quarter" idx="14"/>
          </p:nvPr>
        </p:nvSpPr>
        <p:spPr>
          <a:xfrm>
            <a:off x="4513894" y="1869771"/>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9" name="文本占位符 7"/>
          <p:cNvSpPr>
            <a:spLocks noGrp="1"/>
          </p:cNvSpPr>
          <p:nvPr>
            <p:ph type="body" sz="quarter" idx="15"/>
          </p:nvPr>
        </p:nvSpPr>
        <p:spPr>
          <a:xfrm>
            <a:off x="5417672" y="2035100"/>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0" name="文本占位符 7"/>
          <p:cNvSpPr>
            <a:spLocks noGrp="1"/>
          </p:cNvSpPr>
          <p:nvPr>
            <p:ph type="body" sz="quarter" idx="16"/>
          </p:nvPr>
        </p:nvSpPr>
        <p:spPr>
          <a:xfrm>
            <a:off x="4513894" y="2836176"/>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1" name="文本占位符 7"/>
          <p:cNvSpPr>
            <a:spLocks noGrp="1"/>
          </p:cNvSpPr>
          <p:nvPr>
            <p:ph type="body" sz="quarter" idx="17"/>
          </p:nvPr>
        </p:nvSpPr>
        <p:spPr>
          <a:xfrm>
            <a:off x="5417672" y="3001505"/>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2" name="文本占位符 7"/>
          <p:cNvSpPr>
            <a:spLocks noGrp="1"/>
          </p:cNvSpPr>
          <p:nvPr>
            <p:ph type="body" sz="quarter" idx="18"/>
          </p:nvPr>
        </p:nvSpPr>
        <p:spPr>
          <a:xfrm>
            <a:off x="4513894" y="3802581"/>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3" name="文本占位符 7"/>
          <p:cNvSpPr>
            <a:spLocks noGrp="1"/>
          </p:cNvSpPr>
          <p:nvPr>
            <p:ph type="body" sz="quarter" idx="19"/>
          </p:nvPr>
        </p:nvSpPr>
        <p:spPr>
          <a:xfrm>
            <a:off x="5417672" y="3967910"/>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4" name="文本占位符 7"/>
          <p:cNvSpPr>
            <a:spLocks noGrp="1"/>
          </p:cNvSpPr>
          <p:nvPr>
            <p:ph type="body" sz="quarter" idx="20"/>
          </p:nvPr>
        </p:nvSpPr>
        <p:spPr>
          <a:xfrm>
            <a:off x="4513894" y="4768986"/>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5" name="文本占位符 7"/>
          <p:cNvSpPr>
            <a:spLocks noGrp="1"/>
          </p:cNvSpPr>
          <p:nvPr>
            <p:ph type="body" sz="quarter" idx="21"/>
          </p:nvPr>
        </p:nvSpPr>
        <p:spPr>
          <a:xfrm>
            <a:off x="5417672" y="4934315"/>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grpSp>
        <p:nvGrpSpPr>
          <p:cNvPr id="3" name="组合 6"/>
          <p:cNvGrpSpPr/>
          <p:nvPr/>
        </p:nvGrpSpPr>
        <p:grpSpPr>
          <a:xfrm rot="5400000">
            <a:off x="-398238" y="1297820"/>
            <a:ext cx="5008944"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55575" y="187325"/>
            <a:ext cx="8832850"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8" name="文本占位符 7"/>
          <p:cNvSpPr>
            <a:spLocks noGrp="1"/>
          </p:cNvSpPr>
          <p:nvPr>
            <p:ph type="body" sz="quarter" idx="10"/>
          </p:nvPr>
        </p:nvSpPr>
        <p:spPr>
          <a:xfrm>
            <a:off x="1212456" y="2534855"/>
            <a:ext cx="1921398" cy="1056669"/>
          </a:xfrm>
          <a:prstGeom prst="rect">
            <a:avLst/>
          </a:prstGeom>
        </p:spPr>
        <p:txBody>
          <a:bodyPr anchor="ctr"/>
          <a:lstStyle>
            <a:lvl1pPr marL="0" indent="0" algn="ctr">
              <a:buNone/>
              <a:defRPr sz="72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9" name="文本占位符 7"/>
          <p:cNvSpPr>
            <a:spLocks noGrp="1"/>
          </p:cNvSpPr>
          <p:nvPr>
            <p:ph type="body" sz="quarter" idx="11"/>
          </p:nvPr>
        </p:nvSpPr>
        <p:spPr>
          <a:xfrm>
            <a:off x="1212456" y="3591045"/>
            <a:ext cx="1921398" cy="371430"/>
          </a:xfrm>
          <a:prstGeom prst="rect">
            <a:avLst/>
          </a:prstGeom>
        </p:spPr>
        <p:txBody>
          <a:bodyPr anchor="t"/>
          <a:lstStyle>
            <a:lvl1pPr marL="0" indent="0" algn="ctr">
              <a:buNone/>
              <a:defRPr sz="2400" b="1">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0" name="文本占位符 7"/>
          <p:cNvSpPr>
            <a:spLocks noGrp="1"/>
          </p:cNvSpPr>
          <p:nvPr>
            <p:ph type="body" sz="quarter" idx="12"/>
          </p:nvPr>
        </p:nvSpPr>
        <p:spPr>
          <a:xfrm>
            <a:off x="4513894" y="695022"/>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1" name="文本占位符 7"/>
          <p:cNvSpPr>
            <a:spLocks noGrp="1"/>
          </p:cNvSpPr>
          <p:nvPr>
            <p:ph type="body" sz="quarter" idx="13"/>
          </p:nvPr>
        </p:nvSpPr>
        <p:spPr>
          <a:xfrm>
            <a:off x="5417672" y="860351"/>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18" name="文本占位符 7"/>
          <p:cNvSpPr>
            <a:spLocks noGrp="1"/>
          </p:cNvSpPr>
          <p:nvPr>
            <p:ph type="body" sz="quarter" idx="14"/>
          </p:nvPr>
        </p:nvSpPr>
        <p:spPr>
          <a:xfrm>
            <a:off x="4513894" y="1615154"/>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19" name="文本占位符 7"/>
          <p:cNvSpPr>
            <a:spLocks noGrp="1"/>
          </p:cNvSpPr>
          <p:nvPr>
            <p:ph type="body" sz="quarter" idx="15"/>
          </p:nvPr>
        </p:nvSpPr>
        <p:spPr>
          <a:xfrm>
            <a:off x="5417672" y="1780483"/>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0" name="文本占位符 7"/>
          <p:cNvSpPr>
            <a:spLocks noGrp="1"/>
          </p:cNvSpPr>
          <p:nvPr>
            <p:ph type="body" sz="quarter" idx="16"/>
          </p:nvPr>
        </p:nvSpPr>
        <p:spPr>
          <a:xfrm>
            <a:off x="4513894" y="2539459"/>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1" name="文本占位符 7"/>
          <p:cNvSpPr>
            <a:spLocks noGrp="1"/>
          </p:cNvSpPr>
          <p:nvPr>
            <p:ph type="body" sz="quarter" idx="17"/>
          </p:nvPr>
        </p:nvSpPr>
        <p:spPr>
          <a:xfrm>
            <a:off x="5417672" y="2704788"/>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2" name="文本占位符 7"/>
          <p:cNvSpPr>
            <a:spLocks noGrp="1"/>
          </p:cNvSpPr>
          <p:nvPr>
            <p:ph type="body" sz="quarter" idx="18"/>
          </p:nvPr>
        </p:nvSpPr>
        <p:spPr>
          <a:xfrm>
            <a:off x="4513894" y="3459591"/>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3" name="文本占位符 7"/>
          <p:cNvSpPr>
            <a:spLocks noGrp="1"/>
          </p:cNvSpPr>
          <p:nvPr>
            <p:ph type="body" sz="quarter" idx="19"/>
          </p:nvPr>
        </p:nvSpPr>
        <p:spPr>
          <a:xfrm>
            <a:off x="5417672" y="3624920"/>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4" name="文本占位符 7"/>
          <p:cNvSpPr>
            <a:spLocks noGrp="1"/>
          </p:cNvSpPr>
          <p:nvPr>
            <p:ph type="body" sz="quarter" idx="20"/>
          </p:nvPr>
        </p:nvSpPr>
        <p:spPr>
          <a:xfrm>
            <a:off x="4513894" y="4379723"/>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5" name="文本占位符 7"/>
          <p:cNvSpPr>
            <a:spLocks noGrp="1"/>
          </p:cNvSpPr>
          <p:nvPr>
            <p:ph type="body" sz="quarter" idx="21"/>
          </p:nvPr>
        </p:nvSpPr>
        <p:spPr>
          <a:xfrm>
            <a:off x="5417672" y="4545052"/>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sp>
        <p:nvSpPr>
          <p:cNvPr id="26" name="文本占位符 7"/>
          <p:cNvSpPr>
            <a:spLocks noGrp="1"/>
          </p:cNvSpPr>
          <p:nvPr>
            <p:ph type="body" sz="quarter" idx="22"/>
          </p:nvPr>
        </p:nvSpPr>
        <p:spPr>
          <a:xfrm>
            <a:off x="4513894" y="5299855"/>
            <a:ext cx="903779" cy="801393"/>
          </a:xfrm>
          <a:prstGeom prst="rect">
            <a:avLst/>
          </a:prstGeom>
        </p:spPr>
        <p:txBody>
          <a:bodyPr anchor="ctr"/>
          <a:lstStyle>
            <a:lvl1pPr marL="0" indent="0" algn="l">
              <a:buNone/>
              <a:defRPr sz="6000" b="1">
                <a:solidFill>
                  <a:schemeClr val="accent4"/>
                </a:solidFill>
              </a:defRPr>
            </a:lvl1pPr>
          </a:lstStyle>
          <a:p>
            <a:pPr lvl="0" fontAlgn="base"/>
            <a:r>
              <a:rPr lang="zh-CN" altLang="en-US" strike="noStrike" noProof="1"/>
              <a:t>单击此处编辑母版文本样式</a:t>
            </a:r>
            <a:endParaRPr lang="zh-CN" altLang="en-US" strike="noStrike" noProof="1"/>
          </a:p>
        </p:txBody>
      </p:sp>
      <p:sp>
        <p:nvSpPr>
          <p:cNvPr id="27" name="文本占位符 7"/>
          <p:cNvSpPr>
            <a:spLocks noGrp="1"/>
          </p:cNvSpPr>
          <p:nvPr>
            <p:ph type="body" sz="quarter" idx="23"/>
          </p:nvPr>
        </p:nvSpPr>
        <p:spPr>
          <a:xfrm>
            <a:off x="5417672" y="5465184"/>
            <a:ext cx="2762814" cy="470737"/>
          </a:xfrm>
          <a:prstGeom prst="rect">
            <a:avLst/>
          </a:prstGeom>
        </p:spPr>
        <p:txBody>
          <a:bodyPr anchor="ctr"/>
          <a:lstStyle>
            <a:lvl1pPr marL="0" indent="0" algn="l">
              <a:buNone/>
              <a:defRPr sz="2400" b="1">
                <a:solidFill>
                  <a:schemeClr val="accent4"/>
                </a:solidFill>
              </a:defRPr>
            </a:lvl1pPr>
          </a:lstStyle>
          <a:p>
            <a:pPr lvl="0" fontAlgn="base"/>
            <a:endParaRPr lang="zh-CN" altLang="en-US" strike="noStrike" noProof="1"/>
          </a:p>
        </p:txBody>
      </p:sp>
      <p:grpSp>
        <p:nvGrpSpPr>
          <p:cNvPr id="3" name="组合 6"/>
          <p:cNvGrpSpPr/>
          <p:nvPr/>
        </p:nvGrpSpPr>
        <p:grpSpPr>
          <a:xfrm rot="5400000">
            <a:off x="-398238" y="1297820"/>
            <a:ext cx="5008944" cy="4268149"/>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5575" y="187325"/>
            <a:ext cx="8832850" cy="6483350"/>
          </a:xfrm>
          <a:prstGeom prst="rect">
            <a:avLst/>
          </a:prstGeom>
          <a:effectLst>
            <a:outerShdw blurRad="88900" sx="101000" sy="101000" algn="ctr" rotWithShape="0">
              <a:prstClr val="black">
                <a:alpha val="20000"/>
              </a:prstClr>
            </a:outerShdw>
          </a:effectLst>
        </p:spPr>
      </p:pic>
      <p:sp>
        <p:nvSpPr>
          <p:cNvPr id="3" name="椭圆 2"/>
          <p:cNvSpPr/>
          <p:nvPr/>
        </p:nvSpPr>
        <p:spPr>
          <a:xfrm>
            <a:off x="2789238" y="1052513"/>
            <a:ext cx="3565525" cy="4752975"/>
          </a:xfrm>
          <a:prstGeom prst="ellipse">
            <a:avLst/>
          </a:prstGeom>
          <a:solidFill>
            <a:schemeClr val="accent4"/>
          </a:solidFill>
          <a:effectLst>
            <a:outerShdw blurRad="889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6"/>
          <p:cNvCxnSpPr/>
          <p:nvPr/>
        </p:nvCxnSpPr>
        <p:spPr>
          <a:xfrm>
            <a:off x="3533775" y="2986088"/>
            <a:ext cx="20669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占位符 7"/>
          <p:cNvSpPr>
            <a:spLocks noGrp="1"/>
          </p:cNvSpPr>
          <p:nvPr>
            <p:ph type="body" sz="quarter" idx="13"/>
          </p:nvPr>
        </p:nvSpPr>
        <p:spPr>
          <a:xfrm>
            <a:off x="3190593" y="2314862"/>
            <a:ext cx="2762814" cy="668032"/>
          </a:xfrm>
          <a:prstGeom prst="rect">
            <a:avLst/>
          </a:prstGeom>
        </p:spPr>
        <p:txBody>
          <a:bodyPr anchor="t"/>
          <a:lstStyle>
            <a:lvl1pPr marL="0" indent="0" algn="ctr">
              <a:buNone/>
              <a:defRPr sz="4000" b="0">
                <a:solidFill>
                  <a:schemeClr val="bg1"/>
                </a:solidFill>
              </a:defRPr>
            </a:lvl1pPr>
          </a:lstStyle>
          <a:p>
            <a:pPr lvl="0" fontAlgn="base"/>
            <a:r>
              <a:rPr lang="zh-CN" altLang="en-US" strike="noStrike" noProof="1"/>
              <a:t>单击此处编辑母版文本样式</a:t>
            </a:r>
            <a:endParaRPr lang="zh-CN" altLang="en-US" strike="noStrike" noProof="1"/>
          </a:p>
        </p:txBody>
      </p:sp>
      <p:sp>
        <p:nvSpPr>
          <p:cNvPr id="12" name="文本占位符 7"/>
          <p:cNvSpPr>
            <a:spLocks noGrp="1"/>
          </p:cNvSpPr>
          <p:nvPr>
            <p:ph type="body" sz="quarter" idx="14"/>
          </p:nvPr>
        </p:nvSpPr>
        <p:spPr>
          <a:xfrm>
            <a:off x="2934182" y="3180625"/>
            <a:ext cx="3275636" cy="1044133"/>
          </a:xfrm>
          <a:prstGeom prst="rect">
            <a:avLst/>
          </a:prstGeom>
        </p:spPr>
        <p:txBody>
          <a:bodyPr anchor="t"/>
          <a:lstStyle>
            <a:lvl1pPr marL="0" indent="0" algn="ctr">
              <a:buNone/>
              <a:defRPr sz="6600" b="1">
                <a:solidFill>
                  <a:schemeClr val="bg1"/>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55575" y="187325"/>
            <a:ext cx="8832850" cy="6483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9" name="文本占位符 7"/>
          <p:cNvSpPr>
            <a:spLocks noGrp="1"/>
          </p:cNvSpPr>
          <p:nvPr>
            <p:ph type="body" sz="quarter" idx="13"/>
          </p:nvPr>
        </p:nvSpPr>
        <p:spPr>
          <a:xfrm>
            <a:off x="261151" y="416830"/>
            <a:ext cx="8584802" cy="470737"/>
          </a:xfrm>
          <a:prstGeom prst="rect">
            <a:avLst/>
          </a:prstGeom>
        </p:spPr>
        <p:txBody>
          <a:bodyPr anchor="ctr"/>
          <a:lstStyle>
            <a:lvl1pPr marL="0" indent="0" algn="l">
              <a:buNone/>
              <a:defRPr sz="2400" b="1">
                <a:solidFill>
                  <a:schemeClr val="bg1"/>
                </a:solidFill>
              </a:defRPr>
            </a:lvl1pPr>
          </a:lstStyle>
          <a:p>
            <a:pPr lvl="0" fontAlgn="base"/>
            <a:endParaRPr lang="zh-CN" altLang="en-US" strike="noStrike" noProof="1"/>
          </a:p>
        </p:txBody>
      </p:sp>
      <p:grpSp>
        <p:nvGrpSpPr>
          <p:cNvPr id="3" name="组合 6"/>
          <p:cNvGrpSpPr/>
          <p:nvPr/>
        </p:nvGrpSpPr>
        <p:grpSpPr>
          <a:xfrm>
            <a:off x="72342" y="325878"/>
            <a:ext cx="8999316" cy="681118"/>
            <a:chOff x="192505" y="2307657"/>
            <a:chExt cx="11819823" cy="2340546"/>
          </a:xfrm>
          <a:effectLst>
            <a:outerShdw blurRad="50800" dist="38100" dir="2700000" algn="tl" rotWithShape="0">
              <a:prstClr val="black">
                <a:alpha val="40000"/>
              </a:prstClr>
            </a:outerShdw>
          </a:effectLst>
        </p:grpSpPr>
        <p:sp>
          <p:nvSpPr>
            <p:cNvPr id="4" name="矩形 3"/>
            <p:cNvSpPr/>
            <p:nvPr/>
          </p:nvSpPr>
          <p:spPr>
            <a:xfrm>
              <a:off x="192505" y="2307657"/>
              <a:ext cx="11819823" cy="22426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5" name="等腰三角形 4"/>
            <p:cNvSpPr/>
            <p:nvPr/>
          </p:nvSpPr>
          <p:spPr>
            <a:xfrm rot="16200000" flipH="1">
              <a:off x="22392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5400000">
              <a:off x="11874453" y="4518927"/>
              <a:ext cx="97859" cy="160693"/>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微软雅黑" panose="020B0503020204020204" pitchFamily="34" charset="-122"/>
                <a:ea typeface="微软雅黑" panose="020B0503020204020204" pitchFamily="34"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微软雅黑" panose="020B0503020204020204" pitchFamily="34" charset="-122"/>
                <a:ea typeface="微软雅黑" panose="020B0503020204020204" pitchFamily="34"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202X/10/20 Saturday</a:t>
            </a:r>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mc:Choice xmlns:p14="http://schemas.microsoft.com/office/powerpoint/2010/main" Requires="p14">
      <p:transition spd="slow" p14:dur="1750" advTm="3000">
        <p14:vortex dir="r"/>
      </p:transition>
    </mc:Choice>
    <mc:Fallback>
      <p:transition spd="slow"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4.xml"/><Relationship Id="rId2" Type="http://schemas.openxmlformats.org/officeDocument/2006/relationships/themeOverride" Target="../theme/themeOverride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4.xml"/><Relationship Id="rId2" Type="http://schemas.openxmlformats.org/officeDocument/2006/relationships/themeOverride" Target="../theme/themeOverride5.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4.xml"/><Relationship Id="rId2" Type="http://schemas.openxmlformats.org/officeDocument/2006/relationships/themeOverride" Target="../theme/themeOverride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4.xml"/><Relationship Id="rId2" Type="http://schemas.openxmlformats.org/officeDocument/2006/relationships/themeOverride" Target="../theme/themeOverride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image" Target="../media/image1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4.xml"/><Relationship Id="rId2" Type="http://schemas.openxmlformats.org/officeDocument/2006/relationships/themeOverride" Target="../theme/themeOverride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2C9F76"/>
            </a:gs>
            <a:gs pos="87000">
              <a:schemeClr val="bg1">
                <a:lumMod val="95000"/>
              </a:schemeClr>
            </a:gs>
          </a:gsLst>
          <a:lin ang="3900000" scaled="0"/>
        </a:gradFill>
        <a:effectLst/>
      </p:bgPr>
    </p:bg>
    <p:spTree>
      <p:nvGrpSpPr>
        <p:cNvPr id="1" name=""/>
        <p:cNvGrpSpPr/>
        <p:nvPr/>
      </p:nvGrpSpPr>
      <p:grpSpPr>
        <a:xfrm>
          <a:off x="0" y="0"/>
          <a:ext cx="0" cy="0"/>
          <a:chOff x="0" y="0"/>
          <a:chExt cx="0" cy="0"/>
        </a:xfrm>
      </p:grpSpPr>
      <p:sp>
        <p:nvSpPr>
          <p:cNvPr id="2" name="圆角矩形 77"/>
          <p:cNvSpPr/>
          <p:nvPr/>
        </p:nvSpPr>
        <p:spPr>
          <a:xfrm>
            <a:off x="1645708" y="1530562"/>
            <a:ext cx="5853007" cy="1905000"/>
          </a:xfrm>
          <a:prstGeom prst="roundRect">
            <a:avLst>
              <a:gd name="adj" fmla="val 22751"/>
            </a:avLst>
          </a:prstGeom>
          <a:gradFill flip="none" rotWithShape="0">
            <a:gsLst>
              <a:gs pos="0">
                <a:schemeClr val="bg1">
                  <a:lumMod val="95000"/>
                </a:schemeClr>
              </a:gs>
              <a:gs pos="100000">
                <a:schemeClr val="bg1">
                  <a:lumMod val="95000"/>
                </a:schemeClr>
              </a:gs>
            </a:gsLst>
            <a:lin ang="0" scaled="0"/>
            <a:tileRect/>
          </a:gradFill>
          <a:ln>
            <a:noFill/>
          </a:ln>
          <a:effectLst>
            <a:innerShdw blurRad="152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b" anchorCtr="0"/>
          <a:p>
            <a:pPr algn="ctr" fontAlgn="ctr">
              <a:lnSpc>
                <a:spcPct val="150000"/>
              </a:lnSpc>
            </a:pPr>
            <a:r>
              <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木糖对纤维板水热液中</a:t>
            </a:r>
            <a:endPar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algn="ctr" fontAlgn="ctr">
              <a:lnSpc>
                <a:spcPct val="150000"/>
              </a:lnSpc>
            </a:pPr>
            <a:r>
              <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氮的固集特性研究</a:t>
            </a:r>
            <a:endParaRPr lang="zh-CN" altLang="en-US" sz="3735" b="1" noProof="1">
              <a:solidFill>
                <a:srgbClr val="2C9F7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4" name="文本框 22"/>
          <p:cNvSpPr txBox="1"/>
          <p:nvPr/>
        </p:nvSpPr>
        <p:spPr>
          <a:xfrm>
            <a:off x="3091180" y="3755390"/>
            <a:ext cx="3356610" cy="1476375"/>
          </a:xfrm>
          <a:prstGeom prst="rect">
            <a:avLst/>
          </a:prstGeom>
          <a:noFill/>
          <a:ln w="9525">
            <a:noFill/>
          </a:ln>
        </p:spPr>
        <p:txBody>
          <a:bodyPr wrap="square" anchor="t">
            <a:spAutoFit/>
          </a:bodyPr>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答辩人：陈尊来</a:t>
            </a:r>
            <a:endParaRPr lang="en-US" altLang="zh-CN"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专  业：能源与动力工程</a:t>
            </a:r>
            <a:endParaRPr lang="en-US" altLang="zh-CN"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a:p>
            <a:pPr>
              <a:lnSpc>
                <a:spcPct val="150000"/>
              </a:lnSpc>
            </a:pPr>
            <a:r>
              <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rPr>
              <a:t>导  师：徐德良 副教授</a:t>
            </a:r>
            <a:endParaRPr lang="zh-CN" altLang="en-US" sz="2000" b="1" dirty="0">
              <a:solidFill>
                <a:schemeClr val="tx2"/>
              </a:solidFill>
              <a:latin typeface="宋体" panose="02010600030101010101" pitchFamily="2" charset="-122"/>
              <a:ea typeface="宋体" panose="02010600030101010101" pitchFamily="2" charset="-122"/>
              <a:cs typeface="黑体" panose="02010600030101010101" pitchFamily="49" charset="-122"/>
            </a:endParaRPr>
          </a:p>
        </p:txBody>
      </p:sp>
      <p:sp>
        <p:nvSpPr>
          <p:cNvPr id="5" name="文本框 5"/>
          <p:cNvSpPr txBox="1"/>
          <p:nvPr/>
        </p:nvSpPr>
        <p:spPr>
          <a:xfrm>
            <a:off x="3023235" y="5753735"/>
            <a:ext cx="3098165" cy="491490"/>
          </a:xfrm>
          <a:prstGeom prst="rect">
            <a:avLst/>
          </a:prstGeom>
          <a:noFill/>
        </p:spPr>
        <p:txBody>
          <a:bodyPr wrap="square" rtlCol="0">
            <a:spAutoFit/>
          </a:bodyPr>
          <a:p>
            <a:pPr algn="ctr">
              <a:lnSpc>
                <a:spcPct val="130000"/>
              </a:lnSpc>
              <a:spcBef>
                <a:spcPts val="600"/>
              </a:spcBef>
            </a:pP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2024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年 </a:t>
            </a: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5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月 </a:t>
            </a:r>
            <a:r>
              <a:rPr lang="en-US" altLang="zh-CN"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29 </a:t>
            </a:r>
            <a:r>
              <a:rPr lang="zh-CN" altLang="en-US" sz="2000" b="1" dirty="0">
                <a:solidFill>
                  <a:schemeClr val="tx2"/>
                </a:solidFill>
                <a:latin typeface="Times New Roman" panose="02020603050405020304" pitchFamily="18" charset="0"/>
                <a:ea typeface="宋体" panose="02010600030101010101" pitchFamily="2" charset="-122"/>
                <a:cs typeface="黑体" panose="02010600030101010101" pitchFamily="49" charset="-122"/>
              </a:rPr>
              <a:t>日</a:t>
            </a:r>
            <a:endParaRPr lang="zh-CN" altLang="en-US" sz="2000" b="1" kern="0" dirty="0">
              <a:solidFill>
                <a:schemeClr val="tx2"/>
              </a:solidFill>
              <a:latin typeface="Times New Roman" panose="02020603050405020304" pitchFamily="18" charset="0"/>
              <a:ea typeface="宋体" panose="02010600030101010101" pitchFamily="2" charset="-122"/>
              <a:cs typeface="黑体" panose="02010600030101010101" pitchFamily="49" charset="-122"/>
              <a:sym typeface="+mn-lt"/>
            </a:endParaRPr>
          </a:p>
        </p:txBody>
      </p:sp>
      <p:pic>
        <p:nvPicPr>
          <p:cNvPr id="7174" name="图片 12"/>
          <p:cNvPicPr>
            <a:picLocks noChangeAspect="1"/>
          </p:cNvPicPr>
          <p:nvPr/>
        </p:nvPicPr>
        <p:blipFill>
          <a:blip r:embed="rId1"/>
          <a:stretch>
            <a:fillRect/>
          </a:stretch>
        </p:blipFill>
        <p:spPr>
          <a:xfrm>
            <a:off x="4775200" y="276225"/>
            <a:ext cx="4073525" cy="9544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graphicFrame>
        <p:nvGraphicFramePr>
          <p:cNvPr id="19" name="Table 18"/>
          <p:cNvGraphicFramePr/>
          <p:nvPr/>
        </p:nvGraphicFramePr>
        <p:xfrm>
          <a:off x="988060" y="1964055"/>
          <a:ext cx="7450455" cy="2973705"/>
        </p:xfrm>
        <a:graphic>
          <a:graphicData uri="http://schemas.openxmlformats.org/drawingml/2006/table">
            <a:tbl>
              <a:tblPr firstRow="1" bandRow="1">
                <a:tableStyleId>{5940675A-B579-460E-94D1-54222C63F5DA}</a:tableStyleId>
              </a:tblPr>
              <a:tblGrid>
                <a:gridCol w="2037715"/>
                <a:gridCol w="1082040"/>
                <a:gridCol w="1082675"/>
                <a:gridCol w="1082675"/>
                <a:gridCol w="1082675"/>
                <a:gridCol w="1082675"/>
              </a:tblGrid>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共热反应</a:t>
                      </a: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温度</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N</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C</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H</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S</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O</a:t>
                      </a:r>
                      <a:r>
                        <a:rPr lang="en-US" sz="1800" b="0" baseline="-25000">
                          <a:solidFill>
                            <a:srgbClr val="000000"/>
                          </a:solidFill>
                          <a:latin typeface="Times New Roman" panose="02020603050405020304" pitchFamily="18" charset="0"/>
                          <a:ea typeface="宋体" panose="02010600030101010101" pitchFamily="2" charset="-122"/>
                        </a:rPr>
                        <a:t>d</a:t>
                      </a:r>
                      <a:endParaRPr lang="en-US" sz="1800" b="0" baseline="-2500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180</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64.84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4.01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25.19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a:t>
                      </a:r>
                      <a:r>
                        <a:rPr lang="en-US" sz="1800" b="0">
                          <a:solidFill>
                            <a:srgbClr val="000000"/>
                          </a:solidFill>
                          <a:latin typeface="Times New Roman" panose="02020603050405020304" pitchFamily="18" charset="0"/>
                          <a:ea typeface="宋体" panose="02010600030101010101" pitchFamily="2" charset="-122"/>
                        </a:rPr>
                        <a:t>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67.70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0.16</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21.20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220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6.05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70.39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4.98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0.15</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18.44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240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5.69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61.60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4.89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27.74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260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6.39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70.18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5.21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18.13</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4815">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280</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6.28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72.69</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4.87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0.08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16.08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0" name="Text Box 19"/>
          <p:cNvSpPr txBox="1"/>
          <p:nvPr/>
        </p:nvSpPr>
        <p:spPr>
          <a:xfrm>
            <a:off x="842010" y="1435735"/>
            <a:ext cx="7262495" cy="337185"/>
          </a:xfrm>
          <a:prstGeom prst="rect">
            <a:avLst/>
          </a:prstGeom>
          <a:noFill/>
          <a:ln w="9525">
            <a:noFill/>
          </a:ln>
        </p:spPr>
        <p:txBody>
          <a:bodyPr wrap="square">
            <a:spAutoFit/>
          </a:bodyPr>
          <a:p>
            <a:pPr algn="ctr"/>
            <a:r>
              <a:rPr lang="zh-CN" sz="1600">
                <a:ea typeface="宋体" panose="02010600030101010101" pitchFamily="2" charset="-122"/>
              </a:rPr>
              <a:t>表</a:t>
            </a:r>
            <a:r>
              <a:rPr lang="en-US" altLang="zh-CN" sz="160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a:latin typeface="Times New Roman" panose="02020603050405020304" pitchFamily="18" charset="0"/>
                <a:ea typeface="宋体" panose="02010600030101010101" pitchFamily="2" charset="-122"/>
                <a:cs typeface="Times New Roman" panose="02020603050405020304" pitchFamily="18" charset="0"/>
              </a:rPr>
              <a:t>  </a:t>
            </a:r>
            <a:r>
              <a:rPr lang="zh-CN" sz="1600">
                <a:ea typeface="宋体" panose="02010600030101010101" pitchFamily="2" charset="-122"/>
              </a:rPr>
              <a:t>纤维板水热液与木糖共水热固相产物炭的元素分析</a:t>
            </a:r>
            <a:endParaRPr lang="zh-CN" sz="1600">
              <a:ea typeface="宋体" panose="02010600030101010101" pitchFamily="2" charset="-122"/>
            </a:endParaRPr>
          </a:p>
        </p:txBody>
      </p:sp>
      <p:sp>
        <p:nvSpPr>
          <p:cNvPr id="21" name="Text Box 20"/>
          <p:cNvSpPr txBox="1"/>
          <p:nvPr/>
        </p:nvSpPr>
        <p:spPr>
          <a:xfrm>
            <a:off x="920115" y="5260340"/>
            <a:ext cx="7058660" cy="922020"/>
          </a:xfrm>
          <a:prstGeom prst="rect">
            <a:avLst/>
          </a:prstGeom>
          <a:noFill/>
          <a:ln w="9525">
            <a:noFill/>
          </a:ln>
        </p:spPr>
        <p:txBody>
          <a:bodyPr wrap="square">
            <a:spAutoFit/>
          </a:bodyPr>
          <a:p>
            <a:pPr marL="0" indent="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其中，本研究只关注</a:t>
            </a:r>
            <a:r>
              <a:rPr lang="zh-CN" sz="1800" b="1">
                <a:latin typeface="Times New Roman" panose="02020603050405020304" pitchFamily="18" charset="0"/>
                <a:ea typeface="宋体" panose="02010600030101010101" pitchFamily="2" charset="-122"/>
              </a:rPr>
              <a:t>氮的质量分数</a:t>
            </a:r>
            <a:r>
              <a:rPr lang="zh-CN" sz="1800" b="0">
                <a:latin typeface="Times New Roman" panose="02020603050405020304" pitchFamily="18" charset="0"/>
                <a:ea typeface="宋体" panose="02010600030101010101" pitchFamily="2" charset="-122"/>
              </a:rPr>
              <a:t>在不同温度下的变化，以分析水热液在木糖参与下的</a:t>
            </a:r>
            <a:r>
              <a:rPr lang="zh-CN" sz="1800" b="1">
                <a:latin typeface="Times New Roman" panose="02020603050405020304" pitchFamily="18" charset="0"/>
                <a:ea typeface="宋体" panose="02010600030101010101" pitchFamily="2" charset="-122"/>
              </a:rPr>
              <a:t>固氮率</a:t>
            </a:r>
            <a:r>
              <a:rPr lang="zh-CN" sz="1800" b="0">
                <a:latin typeface="Times New Roman" panose="02020603050405020304" pitchFamily="18" charset="0"/>
                <a:ea typeface="宋体" panose="02010600030101010101" pitchFamily="2" charset="-122"/>
              </a:rPr>
              <a:t>变化。</a:t>
            </a:r>
            <a:endParaRPr lang="zh-CN" sz="1800" b="0">
              <a:latin typeface="Times New Roman" panose="02020603050405020304" pitchFamily="18" charset="0"/>
              <a:ea typeface="宋体" panose="02010600030101010101" pitchFamily="2" charset="-122"/>
            </a:endParaRPr>
          </a:p>
        </p:txBody>
      </p:sp>
      <p:sp>
        <p:nvSpPr>
          <p:cNvPr id="24" name="Rounded Rectangle 23"/>
          <p:cNvSpPr/>
          <p:nvPr/>
        </p:nvSpPr>
        <p:spPr>
          <a:xfrm>
            <a:off x="3160395" y="1963420"/>
            <a:ext cx="782955" cy="2973705"/>
          </a:xfrm>
          <a:prstGeom prst="roundRect">
            <a:avLst/>
          </a:prstGeom>
          <a:solidFill>
            <a:srgbClr val="92D050">
              <a:alpha val="15000"/>
            </a:srgbClr>
          </a:solidFill>
          <a:ln w="76200">
            <a:gradFill>
              <a:gsLst>
                <a:gs pos="0">
                  <a:srgbClr val="14CD68"/>
                </a:gs>
                <a:gs pos="100000">
                  <a:srgbClr val="035C7D"/>
                </a:gs>
              </a:gsLst>
            </a:gradFill>
          </a:ln>
        </p:spPr>
        <p:style>
          <a:lnRef idx="2">
            <a:schemeClr val="accent1"/>
          </a:lnRef>
          <a:fillRef idx="1">
            <a:schemeClr val="lt1"/>
          </a:fillRef>
          <a:effectRef idx="0">
            <a:schemeClr val="accent1"/>
          </a:effectRef>
          <a:fontRef idx="minor">
            <a:schemeClr val="dk1"/>
          </a:fontRef>
        </p:style>
        <p:txBody>
          <a:bodyPr rtlCol="0" anchor="ctr"/>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5" name="Text Box 4"/>
          <p:cNvSpPr txBox="1"/>
          <p:nvPr/>
        </p:nvSpPr>
        <p:spPr>
          <a:xfrm>
            <a:off x="940435" y="3051810"/>
            <a:ext cx="7262495" cy="337185"/>
          </a:xfrm>
          <a:prstGeom prst="rect">
            <a:avLst/>
          </a:prstGeom>
          <a:noFill/>
          <a:ln w="9525">
            <a:noFill/>
          </a:ln>
        </p:spPr>
        <p:txBody>
          <a:bodyPr wrap="square">
            <a:spAutoFit/>
          </a:bodyPr>
          <a:p>
            <a:pPr algn="ctr"/>
            <a:r>
              <a:rPr lang="zh-CN" sz="1600">
                <a:ea typeface="宋体" panose="02010600030101010101" pitchFamily="2" charset="-122"/>
              </a:rPr>
              <a:t>表</a:t>
            </a:r>
            <a:r>
              <a:rPr lang="en-US" altLang="zh-CN" sz="1600">
                <a:latin typeface="Times New Roman" panose="02020603050405020304" pitchFamily="18" charset="0"/>
                <a:ea typeface="宋体" panose="02010600030101010101" pitchFamily="2" charset="-122"/>
                <a:cs typeface="Times New Roman" panose="02020603050405020304" pitchFamily="18" charset="0"/>
              </a:rPr>
              <a:t>2  </a:t>
            </a:r>
            <a:r>
              <a:rPr lang="zh-CN" sz="1600">
                <a:ea typeface="宋体" panose="02010600030101010101" pitchFamily="2" charset="-122"/>
              </a:rPr>
              <a:t>木糖与水热液反应产物分析</a:t>
            </a:r>
            <a:endParaRPr lang="zh-CN" sz="1600">
              <a:ea typeface="宋体" panose="02010600030101010101" pitchFamily="2" charset="-122"/>
            </a:endParaRPr>
          </a:p>
        </p:txBody>
      </p:sp>
      <p:graphicFrame>
        <p:nvGraphicFramePr>
          <p:cNvPr id="2" name="Table 1"/>
          <p:cNvGraphicFramePr/>
          <p:nvPr/>
        </p:nvGraphicFramePr>
        <p:xfrm>
          <a:off x="410845" y="3504565"/>
          <a:ext cx="10477500" cy="2523490"/>
        </p:xfrm>
        <a:graphic>
          <a:graphicData uri="http://schemas.openxmlformats.org/drawingml/2006/table">
            <a:tbl>
              <a:tblPr firstRow="1" bandRow="1">
                <a:tableStyleId>{5940675A-B579-460E-94D1-54222C63F5DA}</a:tableStyleId>
              </a:tblPr>
              <a:tblGrid>
                <a:gridCol w="1737360"/>
                <a:gridCol w="1097280"/>
                <a:gridCol w="1097280"/>
                <a:gridCol w="1097280"/>
                <a:gridCol w="1097280"/>
                <a:gridCol w="1097280"/>
                <a:gridCol w="1097280"/>
              </a:tblGrid>
              <a:tr h="42037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条件</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180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0</a:t>
                      </a:r>
                      <a:r>
                        <a:rPr lang="en-US" sz="1800" b="0">
                          <a:latin typeface="Times New Roman" panose="02020603050405020304" pitchFamily="18" charset="0"/>
                          <a:ea typeface="宋体" panose="02010600030101010101" pitchFamily="2" charset="-122"/>
                          <a:cs typeface="Times New Roman" panose="02020603050405020304" pitchFamily="18" charset="0"/>
                        </a:rPr>
                        <a:t>0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2</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240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6</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8</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1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升温时间</a:t>
                      </a:r>
                      <a:r>
                        <a:rPr lang="en-US" sz="1800" b="0">
                          <a:latin typeface="Times New Roman" panose="02020603050405020304" pitchFamily="18" charset="0"/>
                          <a:ea typeface="宋体" panose="02010600030101010101" pitchFamily="2" charset="-122"/>
                        </a:rPr>
                        <a:t>(min)</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保温压力</a:t>
                      </a:r>
                      <a:r>
                        <a:rPr lang="en-US"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cs typeface="Times New Roman" panose="02020603050405020304" pitchFamily="18" charset="0"/>
                        </a:rPr>
                        <a:t>MPa</a:t>
                      </a:r>
                      <a:r>
                        <a:rPr lang="en-US" sz="1800" b="0">
                          <a:latin typeface="Times New Roman" panose="02020603050405020304" pitchFamily="18" charset="0"/>
                          <a:ea typeface="宋体" panose="02010600030101010101" pitchFamily="2" charset="-122"/>
                        </a:rPr>
                        <a:t>)</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1.4</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原料称重</a:t>
                      </a:r>
                      <a:r>
                        <a:rPr lang="en-US" sz="1800" b="0">
                          <a:latin typeface="Times New Roman" panose="02020603050405020304" pitchFamily="18" charset="0"/>
                          <a:ea typeface="宋体" panose="02010600030101010101" pitchFamily="2" charset="-122"/>
                        </a:rPr>
                        <a:t>(g)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3.0003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产物称重</a:t>
                      </a:r>
                      <a:r>
                        <a:rPr lang="en-US" sz="1800" b="0">
                          <a:latin typeface="Times New Roman" panose="02020603050405020304" pitchFamily="18" charset="0"/>
                          <a:ea typeface="宋体" panose="02010600030101010101" pitchFamily="2" charset="-122"/>
                        </a:rPr>
                        <a:t>(g)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0.7823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0.9248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0.9887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0.9600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0.8680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0.8551</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炭得率</a:t>
                      </a:r>
                      <a:r>
                        <a:rPr lang="en-US" sz="1800" b="0">
                          <a:latin typeface="Times New Roman" panose="02020603050405020304" pitchFamily="18" charset="0"/>
                          <a:ea typeface="宋体" panose="02010600030101010101" pitchFamily="2" charset="-122"/>
                        </a:rPr>
                        <a:t>(%)</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26.08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30.83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32.96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32.00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28.93</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28.50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Text Box 2"/>
          <p:cNvSpPr txBox="1"/>
          <p:nvPr/>
        </p:nvSpPr>
        <p:spPr>
          <a:xfrm>
            <a:off x="337820" y="1370965"/>
            <a:ext cx="8468360" cy="1337945"/>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根据</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UV </a:t>
            </a:r>
            <a:r>
              <a:rPr lang="zh-CN" sz="1800" b="0">
                <a:latin typeface="Times New Roman" panose="02020603050405020304" pitchFamily="18" charset="0"/>
                <a:ea typeface="宋体" panose="02010600030101010101" pitchFamily="2" charset="-122"/>
              </a:rPr>
              <a:t>测试的结果，每</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1 mL</a:t>
            </a:r>
            <a:r>
              <a:rPr lang="zh-CN" sz="1800" b="0">
                <a:latin typeface="Times New Roman" panose="02020603050405020304" pitchFamily="18" charset="0"/>
                <a:ea typeface="宋体" panose="02010600030101010101" pitchFamily="2" charset="-122"/>
              </a:rPr>
              <a:t>水热液的含氮量是</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2.84 mg</a:t>
            </a:r>
            <a:r>
              <a:rPr lang="zh-CN" sz="1800" b="0">
                <a:latin typeface="Times New Roman" panose="02020603050405020304" pitchFamily="18" charset="0"/>
                <a:ea typeface="宋体" panose="02010600030101010101" pitchFamily="2" charset="-122"/>
              </a:rPr>
              <a:t>。一次实验中使用的水热液体积为</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40 mL</a:t>
            </a:r>
            <a:r>
              <a:rPr lang="zh-CN" sz="1800" b="0">
                <a:latin typeface="Times New Roman" panose="02020603050405020304" pitchFamily="18" charset="0"/>
                <a:ea typeface="宋体" panose="02010600030101010101" pitchFamily="2" charset="-122"/>
              </a:rPr>
              <a:t>，则表明一次实验中水热液原料中的总氮质量为</a:t>
            </a:r>
            <a:r>
              <a:rPr lang="en-US" altLang="zh-CN" sz="1800" b="0">
                <a:latin typeface="Times New Roman" panose="02020603050405020304" pitchFamily="18" charset="0"/>
                <a:ea typeface="宋体" panose="02010600030101010101" pitchFamily="2" charset="-122"/>
              </a:rPr>
              <a:t> </a:t>
            </a:r>
            <a:r>
              <a:rPr lang="en-US" sz="1800" b="0">
                <a:latin typeface="Times New Roman" panose="02020603050405020304" pitchFamily="18" charset="0"/>
                <a:ea typeface="宋体" panose="02010600030101010101" pitchFamily="2" charset="-122"/>
              </a:rPr>
              <a:t>113.60</a:t>
            </a:r>
            <a:r>
              <a:rPr lang="en-US" sz="1800" b="0">
                <a:latin typeface="Times New Roman" panose="02020603050405020304" pitchFamily="18" charset="0"/>
                <a:ea typeface="宋体" panose="02010600030101010101" pitchFamily="2" charset="-122"/>
                <a:cs typeface="Times New Roman" panose="02020603050405020304" pitchFamily="18" charset="0"/>
              </a:rPr>
              <a:t> </a:t>
            </a:r>
            <a:r>
              <a:rPr lang="en-US" sz="1800" b="0">
                <a:latin typeface="Times New Roman" panose="02020603050405020304" pitchFamily="18" charset="0"/>
                <a:ea typeface="宋体" panose="02010600030101010101" pitchFamily="2" charset="-122"/>
              </a:rPr>
              <a:t>mg</a:t>
            </a:r>
            <a:r>
              <a:rPr lang="zh-CN" sz="1800" b="0">
                <a:latin typeface="Times New Roman" panose="02020603050405020304" pitchFamily="18" charset="0"/>
                <a:ea typeface="宋体" panose="02010600030101010101" pitchFamily="2" charset="-122"/>
              </a:rPr>
              <a:t>。</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综合以上测试分析与实验实测相关数据，木糖与水热液反应产物分析见下表。</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7"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92760" y="2576195"/>
            <a:ext cx="4149725" cy="2624455"/>
          </a:xfrm>
          <a:prstGeom prst="rect">
            <a:avLst/>
          </a:prstGeom>
          <a:noFill/>
          <a:ln>
            <a:noFill/>
          </a:ln>
        </p:spPr>
      </p:pic>
      <p:sp>
        <p:nvSpPr>
          <p:cNvPr id="9" name="Text Box 8"/>
          <p:cNvSpPr txBox="1"/>
          <p:nvPr/>
        </p:nvSpPr>
        <p:spPr>
          <a:xfrm>
            <a:off x="1021715" y="5378450"/>
            <a:ext cx="310451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1</a:t>
            </a:r>
            <a:r>
              <a:rPr lang="en-US"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木糖与水热液反应炭得率</a:t>
            </a:r>
            <a:endParaRPr lang="zh-CN" sz="1600">
              <a:latin typeface="Times New Roman" panose="02020603050405020304" pitchFamily="18" charset="0"/>
              <a:ea typeface="宋体" panose="02010600030101010101" pitchFamily="2" charset="-122"/>
            </a:endParaRPr>
          </a:p>
        </p:txBody>
      </p:sp>
      <p:sp>
        <p:nvSpPr>
          <p:cNvPr id="12" name="Text Box 11"/>
          <p:cNvSpPr txBox="1"/>
          <p:nvPr/>
        </p:nvSpPr>
        <p:spPr>
          <a:xfrm>
            <a:off x="343535" y="1530350"/>
            <a:ext cx="4306570" cy="922020"/>
          </a:xfrm>
          <a:prstGeom prst="rect">
            <a:avLst/>
          </a:prstGeom>
          <a:noFill/>
          <a:ln w="9525">
            <a:noFill/>
          </a:ln>
        </p:spPr>
        <p:txBody>
          <a:bodyPr wrap="square">
            <a:spAutoFit/>
          </a:bodyPr>
          <a:p>
            <a:pPr>
              <a:lnSpc>
                <a:spcPct val="150000"/>
              </a:lnSpc>
            </a:pP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将上页表</a:t>
            </a:r>
            <a:r>
              <a:rPr lang="en-US" altLang="zh-CN" sz="1800">
                <a:latin typeface="Times New Roman" panose="02020603050405020304" pitchFamily="18" charset="0"/>
                <a:ea typeface="宋体" panose="02010600030101010101" pitchFamily="2" charset="-122"/>
              </a:rPr>
              <a:t>2</a:t>
            </a:r>
            <a:r>
              <a:rPr lang="zh-CN" altLang="en-US" sz="1800">
                <a:latin typeface="Times New Roman" panose="02020603050405020304" pitchFamily="18" charset="0"/>
                <a:ea typeface="宋体" panose="02010600030101010101" pitchFamily="2" charset="-122"/>
              </a:rPr>
              <a:t>中数据可视化，</a:t>
            </a:r>
            <a:r>
              <a:rPr lang="zh-CN" sz="1800">
                <a:latin typeface="Times New Roman" panose="02020603050405020304" pitchFamily="18" charset="0"/>
                <a:ea typeface="宋体" panose="02010600030101010101" pitchFamily="2" charset="-122"/>
              </a:rPr>
              <a:t>木糖与水热液反应固相炭得率见下图曲线。</a:t>
            </a:r>
            <a:endParaRPr lang="zh-CN" sz="1800">
              <a:latin typeface="Times New Roman" panose="02020603050405020304" pitchFamily="18" charset="0"/>
              <a:ea typeface="宋体" panose="02010600030101010101" pitchFamily="2" charset="-122"/>
            </a:endParaRPr>
          </a:p>
        </p:txBody>
      </p:sp>
      <p:sp>
        <p:nvSpPr>
          <p:cNvPr id="13" name="Text Box 12"/>
          <p:cNvSpPr txBox="1"/>
          <p:nvPr/>
        </p:nvSpPr>
        <p:spPr>
          <a:xfrm>
            <a:off x="4892040" y="1625600"/>
            <a:ext cx="3865880" cy="2999740"/>
          </a:xfrm>
          <a:prstGeom prst="rect">
            <a:avLst/>
          </a:prstGeom>
          <a:noFill/>
          <a:ln w="9525">
            <a:noFill/>
          </a:ln>
        </p:spPr>
        <p:txBody>
          <a:bodyPr wrap="square">
            <a:spAutoFit/>
          </a:bodyPr>
          <a:p>
            <a:pPr marL="0" indent="0" algn="just">
              <a:lnSpc>
                <a:spcPct val="150000"/>
              </a:lnSpc>
            </a:pPr>
            <a:r>
              <a:rPr lang="en-US" altLang="zh-CN" sz="1800" b="0">
                <a:ea typeface="宋体" panose="02010600030101010101" pitchFamily="2" charset="-122"/>
              </a:rPr>
              <a:t>      </a:t>
            </a:r>
            <a:r>
              <a:rPr lang="zh-CN" sz="1800" b="0">
                <a:ea typeface="宋体" panose="02010600030101010101" pitchFamily="2" charset="-122"/>
              </a:rPr>
              <a:t>从图中可以观察到，在</a:t>
            </a:r>
            <a:r>
              <a:rPr lang="en-US" sz="1800" b="0">
                <a:latin typeface="Times New Roman" panose="02020603050405020304" pitchFamily="18" charset="0"/>
                <a:ea typeface="宋体" panose="02010600030101010101" pitchFamily="2" charset="-122"/>
              </a:rPr>
              <a:t>180 </a:t>
            </a:r>
            <a:r>
              <a:rPr lang="en-US" sz="1800" b="0">
                <a:latin typeface="宋体" panose="02010600030101010101" pitchFamily="2" charset="-122"/>
                <a:ea typeface="宋体" panose="02010600030101010101" pitchFamily="2" charset="-122"/>
                <a:cs typeface="Times New Roman" panose="02020603050405020304" pitchFamily="18" charset="0"/>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呈</a:t>
            </a:r>
            <a:r>
              <a:rPr lang="zh-CN" sz="1800" b="0">
                <a:latin typeface="Times New Roman" panose="02020603050405020304" pitchFamily="18" charset="0"/>
                <a:ea typeface="宋体" panose="02010600030101010101" pitchFamily="2" charset="-122"/>
              </a:rPr>
              <a:t>显著</a:t>
            </a:r>
            <a:r>
              <a:rPr lang="zh-CN" sz="1800" b="0">
                <a:ea typeface="宋体" panose="02010600030101010101" pitchFamily="2" charset="-122"/>
              </a:rPr>
              <a:t>上升趋势；而在</a:t>
            </a:r>
            <a:r>
              <a:rPr lang="en-US"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之间，得碳率逐渐下降。具体来说，在</a:t>
            </a:r>
            <a:r>
              <a:rPr lang="en-US" sz="1800" b="0">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260</a:t>
            </a:r>
            <a:r>
              <a:rPr lang="en-US" sz="1800" b="0">
                <a:latin typeface="Times New Roman" panose="02020603050405020304" pitchFamily="18" charset="0"/>
                <a:ea typeface="宋体" panose="02010600030101010101" pitchFamily="2" charset="-122"/>
                <a:cs typeface="Times New Roman" panose="02020603050405020304" pitchFamily="18" charset="0"/>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下降速度</a:t>
            </a:r>
            <a:r>
              <a:rPr lang="zh-CN" sz="1800" b="0">
                <a:latin typeface="Times New Roman" panose="02020603050405020304" pitchFamily="18" charset="0"/>
                <a:ea typeface="宋体" panose="02010600030101010101" pitchFamily="2" charset="-122"/>
              </a:rPr>
              <a:t>较为迅速；</a:t>
            </a:r>
            <a:r>
              <a:rPr lang="zh-CN" sz="1800" b="0">
                <a:ea typeface="宋体" panose="02010600030101010101" pitchFamily="2" charset="-122"/>
              </a:rPr>
              <a:t>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至</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之间，</a:t>
            </a:r>
            <a:r>
              <a:rPr lang="zh-CN" sz="1800" b="0">
                <a:latin typeface="Times New Roman" panose="02020603050405020304" pitchFamily="18" charset="0"/>
                <a:ea typeface="宋体" panose="02010600030101010101" pitchFamily="2" charset="-122"/>
              </a:rPr>
              <a:t>炭得率</a:t>
            </a:r>
            <a:r>
              <a:rPr lang="zh-CN" sz="1800" b="0">
                <a:ea typeface="宋体" panose="02010600030101010101" pitchFamily="2" charset="-122"/>
              </a:rPr>
              <a:t>下降速度</a:t>
            </a:r>
            <a:r>
              <a:rPr lang="zh-CN" sz="1800" b="0">
                <a:latin typeface="Times New Roman" panose="02020603050405020304" pitchFamily="18" charset="0"/>
                <a:ea typeface="宋体" panose="02010600030101010101" pitchFamily="2" charset="-122"/>
              </a:rPr>
              <a:t>开始</a:t>
            </a:r>
            <a:r>
              <a:rPr lang="zh-CN" sz="1800" b="0">
                <a:ea typeface="宋体" panose="02010600030101010101" pitchFamily="2" charset="-122"/>
              </a:rPr>
              <a:t>减缓。</a:t>
            </a:r>
            <a:endParaRPr lang="zh-CN" sz="1800" b="0">
              <a:ea typeface="宋体" panose="02010600030101010101" pitchFamily="2" charset="-122"/>
            </a:endParaRPr>
          </a:p>
        </p:txBody>
      </p:sp>
      <p:sp>
        <p:nvSpPr>
          <p:cNvPr id="14" name="Rounded Rectangle 13"/>
          <p:cNvSpPr/>
          <p:nvPr/>
        </p:nvSpPr>
        <p:spPr>
          <a:xfrm>
            <a:off x="5732145" y="4855845"/>
            <a:ext cx="2185670" cy="12052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rPr>
              <a:t>最高炭得率条件：</a:t>
            </a:r>
            <a:endPar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endParaRPr>
          </a:p>
          <a:p>
            <a:pPr algn="ctr">
              <a:lnSpc>
                <a:spcPct val="130000"/>
              </a:lnSpc>
            </a:pPr>
            <a:r>
              <a:rPr lang="en-US" altLang="zh-CN" sz="1800" dirty="0">
                <a:solidFill>
                  <a:schemeClr val="tx1"/>
                </a:solidFill>
                <a:latin typeface="宋体" panose="02010600030101010101" pitchFamily="2" charset="-122"/>
                <a:ea typeface="宋体" panose="02010600030101010101" pitchFamily="2" charset="-122"/>
                <a:cs typeface="黑体" panose="02010600030101010101" pitchFamily="49" charset="-122"/>
              </a:rPr>
              <a:t>220</a:t>
            </a:r>
            <a:r>
              <a:rPr lang="en-US" sz="1800">
                <a:solidFill>
                  <a:schemeClr val="tx1"/>
                </a:solidFill>
                <a:latin typeface="Times New Roman" panose="02020603050405020304" pitchFamily="18" charset="0"/>
                <a:ea typeface="宋体" panose="02010600030101010101" pitchFamily="2" charset="-122"/>
                <a:sym typeface="+mn-ea"/>
              </a:rPr>
              <a:t> </a:t>
            </a:r>
            <a:r>
              <a:rPr lang="en-US" sz="180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sz="1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2"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102485" y="1951355"/>
            <a:ext cx="5013325" cy="712470"/>
          </a:xfrm>
          <a:prstGeom prst="rect">
            <a:avLst/>
          </a:prstGeom>
        </p:spPr>
      </p:pic>
      <p:sp>
        <p:nvSpPr>
          <p:cNvPr id="101" name="Text Box 100"/>
          <p:cNvSpPr txBox="1"/>
          <p:nvPr/>
        </p:nvSpPr>
        <p:spPr>
          <a:xfrm>
            <a:off x="698500" y="1414780"/>
            <a:ext cx="5080000" cy="368300"/>
          </a:xfrm>
          <a:prstGeom prst="rect">
            <a:avLst/>
          </a:prstGeom>
          <a:noFill/>
          <a:ln w="9525">
            <a:noFill/>
          </a:ln>
        </p:spPr>
        <p:txBody>
          <a:bodyPr>
            <a:spAutoFit/>
          </a:bodyPr>
          <a:p>
            <a:r>
              <a:rPr lang="zh-CN" sz="1800">
                <a:latin typeface="Times New Roman" panose="02020603050405020304" pitchFamily="18" charset="0"/>
                <a:ea typeface="宋体" panose="02010600030101010101" pitchFamily="2" charset="-122"/>
              </a:rPr>
              <a:t>存在于固相产物中的氮保留率为：</a:t>
            </a:r>
            <a:endParaRPr lang="zh-CN" sz="1800">
              <a:latin typeface="Times New Roman" panose="02020603050405020304" pitchFamily="18" charset="0"/>
              <a:ea typeface="宋体" panose="02010600030101010101" pitchFamily="2" charset="-122"/>
            </a:endParaRPr>
          </a:p>
        </p:txBody>
      </p:sp>
      <p:sp>
        <p:nvSpPr>
          <p:cNvPr id="11" name="Text Box 10"/>
          <p:cNvSpPr txBox="1"/>
          <p:nvPr/>
        </p:nvSpPr>
        <p:spPr>
          <a:xfrm>
            <a:off x="698500" y="2832100"/>
            <a:ext cx="7768590" cy="922020"/>
          </a:xfrm>
          <a:prstGeom prst="rect">
            <a:avLst/>
          </a:prstGeom>
          <a:noFill/>
          <a:ln w="9525">
            <a:noFill/>
          </a:ln>
        </p:spPr>
        <p:txBody>
          <a:bodyPr wrap="square">
            <a:spAutoFit/>
          </a:bodyPr>
          <a:p>
            <a:pPr indent="304800">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其中，</a:t>
            </a:r>
            <a:r>
              <a:rPr lang="en-US" sz="1800" i="1">
                <a:latin typeface="Times New Roman" panose="02020603050405020304" pitchFamily="18" charset="0"/>
                <a:ea typeface="宋体" panose="02010600030101010101" pitchFamily="2" charset="-122"/>
              </a:rPr>
              <a:t>R</a:t>
            </a:r>
            <a:r>
              <a:rPr lang="en-US" sz="1800" baseline="-25000">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cs typeface="Times New Roman" panose="02020603050405020304" pitchFamily="18" charset="0"/>
              </a:rPr>
              <a:t> </a:t>
            </a:r>
            <a:r>
              <a:rPr lang="zh-CN" sz="1800">
                <a:latin typeface="Times New Roman" panose="02020603050405020304" pitchFamily="18" charset="0"/>
                <a:ea typeface="宋体" panose="02010600030101010101" pitchFamily="2" charset="-122"/>
              </a:rPr>
              <a:t>为固相产物中的固氮率；</a:t>
            </a:r>
            <a:r>
              <a:rPr lang="en-US" sz="1800" i="1">
                <a:latin typeface="Times New Roman" panose="02020603050405020304" pitchFamily="18" charset="0"/>
                <a:ea typeface="宋体" panose="02010600030101010101" pitchFamily="2" charset="-122"/>
              </a:rPr>
              <a:t>M</a:t>
            </a:r>
            <a:r>
              <a:rPr lang="en-US" sz="1800" baseline="-25000">
                <a:latin typeface="Times New Roman" panose="02020603050405020304" pitchFamily="18" charset="0"/>
                <a:ea typeface="宋体" panose="02010600030101010101" pitchFamily="2" charset="-122"/>
              </a:rPr>
              <a:t>sp</a:t>
            </a:r>
            <a:r>
              <a:rPr lang="en-US" sz="1800" baseline="-25000">
                <a:latin typeface="Times New Roman" panose="02020603050405020304" pitchFamily="18" charset="0"/>
                <a:ea typeface="宋体" panose="02010600030101010101" pitchFamily="2" charset="-122"/>
                <a:cs typeface="Times New Roman" panose="02020603050405020304" pitchFamily="18" charset="0"/>
              </a:rPr>
              <a:t> </a:t>
            </a:r>
            <a:r>
              <a:rPr lang="zh-CN" sz="1800">
                <a:latin typeface="Times New Roman" panose="02020603050405020304" pitchFamily="18" charset="0"/>
                <a:ea typeface="宋体" panose="02010600030101010101" pitchFamily="2" charset="-122"/>
              </a:rPr>
              <a:t>为固相产物的质量；</a:t>
            </a:r>
            <a:r>
              <a:rPr lang="en-US" sz="1800" i="1">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rPr>
              <a:t>sp </a:t>
            </a:r>
            <a:r>
              <a:rPr lang="zh-CN" sz="1800">
                <a:latin typeface="Times New Roman" panose="02020603050405020304" pitchFamily="18" charset="0"/>
                <a:ea typeface="宋体" panose="02010600030101010101" pitchFamily="2" charset="-122"/>
              </a:rPr>
              <a:t>为固相产物中的氮质量分数；</a:t>
            </a:r>
            <a:r>
              <a:rPr lang="en-US" sz="1800" i="1">
                <a:latin typeface="Times New Roman" panose="02020603050405020304" pitchFamily="18" charset="0"/>
                <a:ea typeface="宋体" panose="02010600030101010101" pitchFamily="2" charset="-122"/>
              </a:rPr>
              <a:t>M</a:t>
            </a:r>
            <a:r>
              <a:rPr lang="en-US" sz="1800" baseline="-25000">
                <a:latin typeface="Times New Roman" panose="02020603050405020304" pitchFamily="18" charset="0"/>
                <a:ea typeface="宋体" panose="02010600030101010101" pitchFamily="2" charset="-122"/>
              </a:rPr>
              <a:t>raw </a:t>
            </a:r>
            <a:r>
              <a:rPr lang="zh-CN" sz="1800">
                <a:latin typeface="Times New Roman" panose="02020603050405020304" pitchFamily="18" charset="0"/>
                <a:ea typeface="宋体" panose="02010600030101010101" pitchFamily="2" charset="-122"/>
              </a:rPr>
              <a:t>为原料的质量；</a:t>
            </a:r>
            <a:r>
              <a:rPr lang="en-US" sz="1800" i="1">
                <a:latin typeface="Times New Roman" panose="02020603050405020304" pitchFamily="18" charset="0"/>
                <a:ea typeface="宋体" panose="02010600030101010101" pitchFamily="2" charset="-122"/>
              </a:rPr>
              <a:t>N</a:t>
            </a:r>
            <a:r>
              <a:rPr lang="en-US" sz="1800" baseline="-25000">
                <a:latin typeface="Times New Roman" panose="02020603050405020304" pitchFamily="18" charset="0"/>
                <a:ea typeface="宋体" panose="02010600030101010101" pitchFamily="2" charset="-122"/>
              </a:rPr>
              <a:t>raw </a:t>
            </a:r>
            <a:r>
              <a:rPr lang="zh-CN" sz="1800">
                <a:latin typeface="Times New Roman" panose="02020603050405020304" pitchFamily="18" charset="0"/>
                <a:ea typeface="宋体" panose="02010600030101010101" pitchFamily="2" charset="-122"/>
              </a:rPr>
              <a:t>为原料中氮的质量分数。</a:t>
            </a:r>
            <a:endParaRPr lang="en-US" sz="1800"/>
          </a:p>
        </p:txBody>
      </p:sp>
      <p:graphicFrame>
        <p:nvGraphicFramePr>
          <p:cNvPr id="17" name="Table 16"/>
          <p:cNvGraphicFramePr/>
          <p:nvPr/>
        </p:nvGraphicFramePr>
        <p:xfrm>
          <a:off x="422275" y="4472305"/>
          <a:ext cx="9844405" cy="1684020"/>
        </p:xfrm>
        <a:graphic>
          <a:graphicData uri="http://schemas.openxmlformats.org/drawingml/2006/table">
            <a:tbl>
              <a:tblPr firstRow="1" bandRow="1">
                <a:tableStyleId>{5940675A-B579-460E-94D1-54222C63F5DA}</a:tableStyleId>
              </a:tblPr>
              <a:tblGrid>
                <a:gridCol w="1737360"/>
                <a:gridCol w="1097280"/>
                <a:gridCol w="1097280"/>
                <a:gridCol w="1097280"/>
                <a:gridCol w="1097280"/>
                <a:gridCol w="1097280"/>
                <a:gridCol w="1097280"/>
              </a:tblGrid>
              <a:tr h="421005">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条件</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0</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2</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6</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2</a:t>
                      </a:r>
                      <a:r>
                        <a:rPr lang="en-US" sz="1800" b="0">
                          <a:latin typeface="Times New Roman" panose="02020603050405020304" pitchFamily="18" charset="0"/>
                          <a:ea typeface="宋体" panose="02010600030101010101" pitchFamily="2" charset="-122"/>
                        </a:rPr>
                        <a:t>8</a:t>
                      </a:r>
                      <a:r>
                        <a:rPr lang="en-US" sz="1800" b="0">
                          <a:latin typeface="Times New Roman" panose="02020603050405020304" pitchFamily="18" charset="0"/>
                          <a:ea typeface="宋体" panose="02010600030101010101" pitchFamily="2" charset="-122"/>
                          <a:cs typeface="Times New Roman" panose="02020603050405020304" pitchFamily="18" charset="0"/>
                        </a:rPr>
                        <a:t>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en-US" sz="1800" b="0">
                          <a:latin typeface="Times New Roman" panose="02020603050405020304" pitchFamily="18" charset="0"/>
                          <a:ea typeface="宋体" panose="02010600030101010101" pitchFamily="2" charset="-122"/>
                          <a:cs typeface="Times New Roman" panose="02020603050405020304" pitchFamily="18" charset="0"/>
                        </a:rPr>
                        <a:t>-2h</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1005">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氮质量分数(%)</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5.89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5.85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6.05</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5.69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6.39</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6.28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1005">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氮质量</a:t>
                      </a:r>
                      <a:r>
                        <a:rPr lang="en-US" sz="1800" b="0">
                          <a:latin typeface="Times New Roman" panose="02020603050405020304" pitchFamily="18" charset="0"/>
                          <a:ea typeface="宋体" panose="02010600030101010101" pitchFamily="2" charset="-122"/>
                        </a:rPr>
                        <a:t>(mg)</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46.08</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54.10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59.82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54.62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55.47</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53.70</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1005">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固氮率(%)</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40.56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47.62</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rPr>
                        <a:t>52.6</a:t>
                      </a:r>
                      <a:r>
                        <a:rPr lang="en-US" sz="1800" b="0">
                          <a:latin typeface="Times New Roman" panose="02020603050405020304" pitchFamily="18" charset="0"/>
                          <a:ea typeface="宋体" panose="02010600030101010101" pitchFamily="2" charset="-122"/>
                          <a:cs typeface="Times New Roman" panose="02020603050405020304" pitchFamily="18" charset="0"/>
                        </a:rPr>
                        <a:t>6</a:t>
                      </a:r>
                      <a:endParaRPr lang="en-US" sz="1800" b="0">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48.08</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48.83</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47.27</a:t>
                      </a:r>
                      <a:endParaRPr 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8" name="Text Box 17"/>
          <p:cNvSpPr txBox="1"/>
          <p:nvPr/>
        </p:nvSpPr>
        <p:spPr>
          <a:xfrm>
            <a:off x="2032000" y="4033520"/>
            <a:ext cx="5080000" cy="337185"/>
          </a:xfrm>
          <a:prstGeom prst="rect">
            <a:avLst/>
          </a:prstGeom>
          <a:noFill/>
          <a:ln w="9525">
            <a:noFill/>
          </a:ln>
        </p:spPr>
        <p:txBody>
          <a:bodyPr>
            <a:spAutoFit/>
          </a:bodyPr>
          <a:p>
            <a:pPr marL="0" indent="0" algn="ctr"/>
            <a:r>
              <a:rPr lang="zh-CN" sz="1600" b="0">
                <a:latin typeface="Times New Roman" panose="02020603050405020304" pitchFamily="18" charset="0"/>
                <a:ea typeface="宋体" panose="02010600030101010101" pitchFamily="2" charset="-122"/>
              </a:rPr>
              <a:t>表</a:t>
            </a:r>
            <a:r>
              <a:rPr lang="en-US" altLang="zh-CN" sz="1600" b="0">
                <a:latin typeface="Times New Roman" panose="02020603050405020304" pitchFamily="18" charset="0"/>
                <a:ea typeface="宋体" panose="02010600030101010101" pitchFamily="2" charset="-122"/>
              </a:rPr>
              <a:t>3</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木糖与水热液反应固氮率分析</a:t>
            </a:r>
            <a:endParaRPr lang="zh-CN" sz="1600" b="0">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水热炭中氮的迁移特性研究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9" name="Picture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88975" y="2700020"/>
            <a:ext cx="3782060" cy="2581910"/>
          </a:xfrm>
          <a:prstGeom prst="rect">
            <a:avLst/>
          </a:prstGeom>
          <a:noFill/>
          <a:ln>
            <a:noFill/>
          </a:ln>
        </p:spPr>
      </p:pic>
      <p:sp>
        <p:nvSpPr>
          <p:cNvPr id="12" name="Text Box 11"/>
          <p:cNvSpPr txBox="1"/>
          <p:nvPr/>
        </p:nvSpPr>
        <p:spPr>
          <a:xfrm>
            <a:off x="594995" y="1530985"/>
            <a:ext cx="3969385" cy="922020"/>
          </a:xfrm>
          <a:prstGeom prst="rect">
            <a:avLst/>
          </a:prstGeom>
          <a:noFill/>
          <a:ln w="9525">
            <a:noFill/>
          </a:ln>
        </p:spPr>
        <p:txBody>
          <a:bodyPr wrap="square">
            <a:spAutoFit/>
          </a:bodyPr>
          <a:p>
            <a:pPr>
              <a:lnSpc>
                <a:spcPct val="150000"/>
              </a:lnSpc>
            </a:pPr>
            <a:r>
              <a:rPr lang="en-US" altLang="zh-CN" sz="18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将上页表</a:t>
            </a:r>
            <a:r>
              <a:rPr lang="en-US" altLang="zh-CN" sz="1800">
                <a:latin typeface="Times New Roman" panose="02020603050405020304" pitchFamily="18" charset="0"/>
                <a:ea typeface="宋体" panose="02010600030101010101" pitchFamily="2" charset="-122"/>
              </a:rPr>
              <a:t>3</a:t>
            </a:r>
            <a:r>
              <a:rPr lang="zh-CN" altLang="en-US" sz="1800">
                <a:latin typeface="Times New Roman" panose="02020603050405020304" pitchFamily="18" charset="0"/>
                <a:ea typeface="宋体" panose="02010600030101010101" pitchFamily="2" charset="-122"/>
              </a:rPr>
              <a:t>中数据可视化，</a:t>
            </a:r>
            <a:r>
              <a:rPr lang="zh-CN" sz="1800">
                <a:latin typeface="Times New Roman" panose="02020603050405020304" pitchFamily="18" charset="0"/>
                <a:ea typeface="宋体" panose="02010600030101010101" pitchFamily="2" charset="-122"/>
              </a:rPr>
              <a:t>木糖与水热液反应</a:t>
            </a:r>
            <a:r>
              <a:rPr sz="1800">
                <a:latin typeface="Times New Roman" panose="02020603050405020304" pitchFamily="18" charset="0"/>
                <a:ea typeface="宋体" panose="02010600030101010101" pitchFamily="2" charset="-122"/>
                <a:sym typeface="+mn-ea"/>
              </a:rPr>
              <a:t>固氮率</a:t>
            </a:r>
            <a:r>
              <a:rPr lang="zh-CN" sz="1800">
                <a:latin typeface="Times New Roman" panose="02020603050405020304" pitchFamily="18" charset="0"/>
                <a:ea typeface="宋体" panose="02010600030101010101" pitchFamily="2" charset="-122"/>
              </a:rPr>
              <a:t>见下图曲线。</a:t>
            </a:r>
            <a:endParaRPr lang="zh-CN" sz="1800">
              <a:latin typeface="Times New Roman" panose="02020603050405020304" pitchFamily="18" charset="0"/>
              <a:ea typeface="宋体" panose="02010600030101010101" pitchFamily="2" charset="-122"/>
            </a:endParaRPr>
          </a:p>
        </p:txBody>
      </p:sp>
      <p:sp>
        <p:nvSpPr>
          <p:cNvPr id="3" name="Text Box 2"/>
          <p:cNvSpPr txBox="1"/>
          <p:nvPr/>
        </p:nvSpPr>
        <p:spPr>
          <a:xfrm>
            <a:off x="1046480" y="5420360"/>
            <a:ext cx="3104515" cy="337185"/>
          </a:xfrm>
          <a:prstGeom prst="rect">
            <a:avLst/>
          </a:prstGeom>
          <a:noFill/>
          <a:ln w="9525">
            <a:noFill/>
          </a:ln>
        </p:spPr>
        <p:txBody>
          <a:bodyPr wrap="square">
            <a:spAutoFit/>
          </a:bodyPr>
          <a:p>
            <a:pPr algn="ctr"/>
            <a:r>
              <a:rPr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2</a:t>
            </a:r>
            <a:r>
              <a:rPr sz="1600">
                <a:latin typeface="Times New Roman" panose="02020603050405020304" pitchFamily="18" charset="0"/>
                <a:ea typeface="宋体" panose="02010600030101010101" pitchFamily="2" charset="-122"/>
              </a:rPr>
              <a:t>  木糖与水热液反应固氮率</a:t>
            </a:r>
            <a:endParaRPr sz="1600">
              <a:latin typeface="Times New Roman" panose="02020603050405020304" pitchFamily="18" charset="0"/>
              <a:ea typeface="宋体" panose="02010600030101010101" pitchFamily="2" charset="-122"/>
            </a:endParaRPr>
          </a:p>
        </p:txBody>
      </p:sp>
      <p:sp>
        <p:nvSpPr>
          <p:cNvPr id="13" name="Text Box 12"/>
          <p:cNvSpPr txBox="1"/>
          <p:nvPr/>
        </p:nvSpPr>
        <p:spPr>
          <a:xfrm>
            <a:off x="4923790" y="1625600"/>
            <a:ext cx="3848100" cy="2999740"/>
          </a:xfrm>
          <a:prstGeom prst="rect">
            <a:avLst/>
          </a:prstGeom>
          <a:noFill/>
          <a:ln w="9525">
            <a:noFill/>
          </a:ln>
        </p:spPr>
        <p:txBody>
          <a:bodyPr wrap="square">
            <a:spAutoFit/>
          </a:bodyPr>
          <a:p>
            <a:pPr marL="0" indent="0" algn="just">
              <a:lnSpc>
                <a:spcPct val="150000"/>
              </a:lnSpc>
            </a:pPr>
            <a:r>
              <a:rPr lang="en-US" altLang="zh-CN" sz="1800" b="0">
                <a:ea typeface="宋体" panose="02010600030101010101" pitchFamily="2" charset="-122"/>
              </a:rPr>
              <a:t>      </a:t>
            </a:r>
            <a:r>
              <a:rPr lang="zh-CN" sz="1800" b="0">
                <a:ea typeface="宋体" panose="02010600030101010101" pitchFamily="2" charset="-122"/>
              </a:rPr>
              <a:t>从图中可以观察到，木糖与水热液反应的固氮率曲线和得炭率曲线走势大致相似，两者均在温度达到</a:t>
            </a:r>
            <a:r>
              <a:rPr lang="en-US" sz="1800">
                <a:latin typeface="Times New Roman" panose="02020603050405020304" pitchFamily="18" charset="0"/>
                <a:ea typeface="宋体" panose="02010600030101010101" pitchFamily="2" charset="-122"/>
                <a:sym typeface="+mn-ea"/>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时达到峰值。其中，</a:t>
            </a:r>
            <a:r>
              <a:rPr sz="1800" b="0">
                <a:ea typeface="宋体" panose="02010600030101010101" pitchFamily="2" charset="-122"/>
              </a:rPr>
              <a:t>在水热温度由</a:t>
            </a:r>
            <a:r>
              <a:rPr lang="en-US" sz="1800">
                <a:latin typeface="Times New Roman" panose="02020603050405020304" pitchFamily="18" charset="0"/>
                <a:ea typeface="宋体" panose="02010600030101010101" pitchFamily="2" charset="-122"/>
                <a:sym typeface="+mn-ea"/>
              </a:rPr>
              <a:t>240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升至</a:t>
            </a:r>
            <a:r>
              <a:rPr lang="en-US" sz="1800">
                <a:latin typeface="Times New Roman" panose="02020603050405020304" pitchFamily="18" charset="0"/>
                <a:ea typeface="宋体" panose="02010600030101010101" pitchFamily="2" charset="-122"/>
                <a:sym typeface="+mn-ea"/>
              </a:rPr>
              <a:t>260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的过程中，水热反应固相产物炭中的氮质量分数陡然增加，导致</a:t>
            </a:r>
            <a:r>
              <a:rPr lang="en-US" sz="1800">
                <a:latin typeface="Times New Roman" panose="02020603050405020304" pitchFamily="18" charset="0"/>
                <a:ea typeface="宋体" panose="02010600030101010101" pitchFamily="2" charset="-122"/>
                <a:sym typeface="+mn-ea"/>
              </a:rPr>
              <a:t>260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sz="1800" b="0">
                <a:ea typeface="宋体" panose="02010600030101010101" pitchFamily="2" charset="-122"/>
              </a:rPr>
              <a:t>时的固氮率有所回升。</a:t>
            </a:r>
            <a:endParaRPr lang="zh-CN" sz="1800" b="0">
              <a:ea typeface="宋体" panose="02010600030101010101" pitchFamily="2" charset="-122"/>
            </a:endParaRPr>
          </a:p>
        </p:txBody>
      </p:sp>
      <p:sp>
        <p:nvSpPr>
          <p:cNvPr id="5" name="Rounded Rectangle 4"/>
          <p:cNvSpPr/>
          <p:nvPr/>
        </p:nvSpPr>
        <p:spPr>
          <a:xfrm>
            <a:off x="5732145" y="4855845"/>
            <a:ext cx="2185670" cy="12052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rPr>
              <a:t>最高固氮率条件：</a:t>
            </a:r>
            <a:endParaRPr lang="zh-CN" altLang="en-US" sz="1800" dirty="0">
              <a:solidFill>
                <a:srgbClr val="008000"/>
              </a:solidFill>
              <a:latin typeface="黑体" panose="02010600030101010101" pitchFamily="49" charset="-122"/>
              <a:ea typeface="黑体" panose="02010600030101010101" pitchFamily="49" charset="-122"/>
              <a:cs typeface="黑体" panose="02010600030101010101" pitchFamily="49" charset="-122"/>
            </a:endParaRPr>
          </a:p>
          <a:p>
            <a:pPr algn="ctr">
              <a:lnSpc>
                <a:spcPct val="130000"/>
              </a:lnSpc>
            </a:pPr>
            <a:r>
              <a:rPr lang="en-US" altLang="zh-CN" sz="1800" dirty="0">
                <a:solidFill>
                  <a:schemeClr val="tx1"/>
                </a:solidFill>
                <a:latin typeface="宋体" panose="02010600030101010101" pitchFamily="2" charset="-122"/>
                <a:ea typeface="宋体" panose="02010600030101010101" pitchFamily="2" charset="-122"/>
                <a:cs typeface="黑体" panose="02010600030101010101" pitchFamily="49" charset="-122"/>
              </a:rPr>
              <a:t>220</a:t>
            </a:r>
            <a:r>
              <a:rPr lang="en-US" sz="1800">
                <a:solidFill>
                  <a:schemeClr val="tx1"/>
                </a:solidFill>
                <a:latin typeface="Times New Roman" panose="02020603050405020304" pitchFamily="18" charset="0"/>
                <a:ea typeface="宋体" panose="02010600030101010101" pitchFamily="2" charset="-122"/>
                <a:sym typeface="+mn-ea"/>
              </a:rPr>
              <a:t> </a:t>
            </a:r>
            <a:r>
              <a:rPr lang="en-US" sz="180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sz="180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11" name="Picture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354195" y="1341755"/>
            <a:ext cx="4421505" cy="4509135"/>
          </a:xfrm>
          <a:prstGeom prst="rect">
            <a:avLst/>
          </a:prstGeom>
          <a:noFill/>
          <a:ln>
            <a:noFill/>
          </a:ln>
        </p:spPr>
      </p:pic>
      <p:sp>
        <p:nvSpPr>
          <p:cNvPr id="101" name="Text Box 100"/>
          <p:cNvSpPr txBox="1"/>
          <p:nvPr/>
        </p:nvSpPr>
        <p:spPr>
          <a:xfrm>
            <a:off x="4773930" y="5978525"/>
            <a:ext cx="3582035" cy="337185"/>
          </a:xfrm>
          <a:prstGeom prst="rect">
            <a:avLst/>
          </a:prstGeom>
          <a:noFill/>
          <a:ln w="9525">
            <a:noFill/>
          </a:ln>
        </p:spPr>
        <p:txBody>
          <a:bodyPr wrap="square">
            <a:spAutoFit/>
          </a:bodyPr>
          <a:p>
            <a:pPr algn="ctr"/>
            <a:r>
              <a:rPr lang="zh-CN" altLang="en-US"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3</a:t>
            </a:r>
            <a:r>
              <a:rPr lang="en-US" altLang="zh-CN" sz="1600">
                <a:latin typeface="Times New Roman" panose="02020603050405020304" pitchFamily="18" charset="0"/>
                <a:ea typeface="宋体" panose="02010600030101010101" pitchFamily="2" charset="-122"/>
              </a:rPr>
              <a:t>  </a:t>
            </a:r>
            <a:r>
              <a:rPr lang="en-US" sz="1600">
                <a:latin typeface="Times New Roman" panose="02020603050405020304" pitchFamily="18" charset="0"/>
                <a:ea typeface="宋体" panose="02010600030101010101" pitchFamily="2" charset="-122"/>
              </a:rPr>
              <a:t>XPS</a:t>
            </a:r>
            <a:r>
              <a:rPr lang="zh-CN" sz="1600">
                <a:latin typeface="Times New Roman" panose="02020603050405020304" pitchFamily="18" charset="0"/>
                <a:ea typeface="宋体" panose="02010600030101010101" pitchFamily="2" charset="-122"/>
              </a:rPr>
              <a:t>对共水热固相产物分析结果</a:t>
            </a:r>
            <a:endParaRPr lang="zh-CN" sz="1600">
              <a:latin typeface="Times New Roman" panose="02020603050405020304" pitchFamily="18" charset="0"/>
              <a:ea typeface="宋体" panose="02010600030101010101" pitchFamily="2" charset="-122"/>
            </a:endParaRPr>
          </a:p>
        </p:txBody>
      </p:sp>
      <p:sp>
        <p:nvSpPr>
          <p:cNvPr id="2" name="Text Box 1"/>
          <p:cNvSpPr txBox="1"/>
          <p:nvPr/>
        </p:nvSpPr>
        <p:spPr>
          <a:xfrm>
            <a:off x="335915" y="1308735"/>
            <a:ext cx="3917950" cy="5077460"/>
          </a:xfrm>
          <a:prstGeom prst="rect">
            <a:avLst/>
          </a:prstGeom>
          <a:noFill/>
          <a:ln w="9525">
            <a:noFill/>
          </a:ln>
        </p:spPr>
        <p:txBody>
          <a:bodyPr wrap="square">
            <a:spAutoFit/>
          </a:bodyPr>
          <a:p>
            <a:pPr marL="0" algn="just">
              <a:lnSpc>
                <a:spcPct val="150000"/>
              </a:lnSpc>
            </a:pPr>
            <a:r>
              <a:rPr lang="en-US" sz="1800" b="0">
                <a:latin typeface="Times New Roman" panose="02020603050405020304" pitchFamily="18" charset="0"/>
                <a:ea typeface="宋体" panose="02010600030101010101" pitchFamily="2" charset="-122"/>
              </a:rPr>
              <a:t>        XPS</a:t>
            </a:r>
            <a:r>
              <a:rPr lang="zh-CN" sz="1800" b="0">
                <a:latin typeface="Times New Roman" panose="02020603050405020304" pitchFamily="18" charset="0"/>
                <a:ea typeface="宋体" panose="02010600030101010101" pitchFamily="2" charset="-122"/>
              </a:rPr>
              <a:t>光谱中的结合能（</a:t>
            </a:r>
            <a:r>
              <a:rPr lang="en-US" sz="1800" b="0">
                <a:latin typeface="Times New Roman" panose="02020603050405020304" pitchFamily="18" charset="0"/>
                <a:ea typeface="宋体" panose="02010600030101010101" pitchFamily="2" charset="-122"/>
              </a:rPr>
              <a:t>Binding Energy</a:t>
            </a:r>
            <a:r>
              <a:rPr lang="zh-CN" sz="1800" b="0">
                <a:latin typeface="Times New Roman" panose="02020603050405020304" pitchFamily="18" charset="0"/>
                <a:ea typeface="宋体" panose="02010600030101010101" pitchFamily="2" charset="-122"/>
              </a:rPr>
              <a:t>）是使用外来的碳污染的结合能（</a:t>
            </a:r>
            <a:r>
              <a:rPr lang="en-US" sz="1800" b="0">
                <a:latin typeface="Times New Roman" panose="02020603050405020304" pitchFamily="18" charset="0"/>
                <a:ea typeface="宋体" panose="02010600030101010101" pitchFamily="2" charset="-122"/>
              </a:rPr>
              <a:t>284.8eV</a:t>
            </a:r>
            <a:r>
              <a:rPr lang="zh-CN" sz="1800" b="0">
                <a:latin typeface="Times New Roman" panose="02020603050405020304" pitchFamily="18" charset="0"/>
                <a:ea typeface="宋体" panose="02010600030101010101" pitchFamily="2" charset="-122"/>
              </a:rPr>
              <a:t>）和碳的高分辨率谱（</a:t>
            </a:r>
            <a:r>
              <a:rPr lang="en-US" sz="1800" b="0">
                <a:latin typeface="Times New Roman" panose="02020603050405020304" pitchFamily="18" charset="0"/>
                <a:ea typeface="宋体" panose="02010600030101010101" pitchFamily="2" charset="-122"/>
              </a:rPr>
              <a:t>C1s</a:t>
            </a:r>
            <a:r>
              <a:rPr lang="zh-CN" sz="1800" b="0">
                <a:latin typeface="Times New Roman" panose="02020603050405020304" pitchFamily="18" charset="0"/>
                <a:ea typeface="宋体" panose="02010600030101010101" pitchFamily="2" charset="-122"/>
              </a:rPr>
              <a:t>）峰作为参考标准，对氮的高分辨率谱（</a:t>
            </a:r>
            <a:r>
              <a:rPr lang="en-US" sz="1800" b="0">
                <a:latin typeface="Times New Roman" panose="02020603050405020304" pitchFamily="18" charset="0"/>
                <a:ea typeface="宋体" panose="02010600030101010101" pitchFamily="2" charset="-122"/>
              </a:rPr>
              <a:t>N1s</a:t>
            </a:r>
            <a:r>
              <a:rPr lang="zh-CN" sz="1800" b="0">
                <a:latin typeface="Times New Roman" panose="02020603050405020304" pitchFamily="18" charset="0"/>
                <a:ea typeface="宋体" panose="02010600030101010101" pitchFamily="2" charset="-122"/>
              </a:rPr>
              <a:t>）进行电荷校正。随后，将校正后的数据输入</a:t>
            </a:r>
            <a:r>
              <a:rPr lang="en-US" sz="1800" b="0">
                <a:latin typeface="Times New Roman" panose="02020603050405020304" pitchFamily="18" charset="0"/>
                <a:ea typeface="宋体" panose="02010600030101010101" pitchFamily="2" charset="-122"/>
              </a:rPr>
              <a:t>XPSPEAK</a:t>
            </a:r>
            <a:r>
              <a:rPr lang="zh-CN" sz="1800" b="0">
                <a:latin typeface="Times New Roman" panose="02020603050405020304" pitchFamily="18" charset="0"/>
                <a:ea typeface="宋体" panose="02010600030101010101" pitchFamily="2" charset="-122"/>
              </a:rPr>
              <a:t>软件进行分峰拟合，过程中高斯</a:t>
            </a:r>
            <a:r>
              <a:rPr lang="en-US" sz="1800" b="0">
                <a:latin typeface="Times New Roman" panose="02020603050405020304" pitchFamily="18" charset="0"/>
                <a:ea typeface="宋体" panose="02010600030101010101" pitchFamily="2" charset="-122"/>
              </a:rPr>
              <a:t>-</a:t>
            </a:r>
            <a:r>
              <a:rPr lang="zh-CN" sz="1800" b="0">
                <a:latin typeface="Times New Roman" panose="02020603050405020304" pitchFamily="18" charset="0"/>
                <a:ea typeface="宋体" panose="02010600030101010101" pitchFamily="2" charset="-122"/>
              </a:rPr>
              <a:t>洛伦兹参数设置为</a:t>
            </a:r>
            <a:r>
              <a:rPr lang="en-US" sz="1800" b="0">
                <a:latin typeface="Times New Roman" panose="02020603050405020304" pitchFamily="18" charset="0"/>
                <a:ea typeface="宋体" panose="02010600030101010101" pitchFamily="2" charset="-122"/>
              </a:rPr>
              <a:t>20%</a:t>
            </a:r>
            <a:r>
              <a:rPr lang="zh-CN" sz="1800" b="0">
                <a:latin typeface="Times New Roman" panose="02020603050405020304" pitchFamily="18" charset="0"/>
                <a:ea typeface="宋体" panose="02010600030101010101" pitchFamily="2" charset="-122"/>
              </a:rPr>
              <a:t>。分别对</a:t>
            </a:r>
            <a:r>
              <a:rPr lang="en-US" sz="1800" b="0">
                <a:latin typeface="Times New Roman" panose="02020603050405020304" pitchFamily="18" charset="0"/>
                <a:ea typeface="宋体" panose="02010600030101010101" pitchFamily="2" charset="-122"/>
              </a:rPr>
              <a:t>180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200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220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240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260</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ea typeface="宋体" panose="02010600030101010101" pitchFamily="2" charset="-122"/>
              </a:rPr>
              <a:t>的共水热固相</a:t>
            </a:r>
            <a:r>
              <a:rPr lang="zh-CN" sz="1800" b="0">
                <a:latin typeface="Times New Roman" panose="02020603050405020304" pitchFamily="18" charset="0"/>
                <a:ea typeface="宋体" panose="02010600030101010101" pitchFamily="2" charset="-122"/>
              </a:rPr>
              <a:t>产物炭进行</a:t>
            </a:r>
            <a:r>
              <a:rPr lang="en-US" sz="1800" b="0">
                <a:latin typeface="Times New Roman" panose="02020603050405020304" pitchFamily="18" charset="0"/>
                <a:ea typeface="宋体" panose="02010600030101010101" pitchFamily="2" charset="-122"/>
              </a:rPr>
              <a:t>XPS</a:t>
            </a:r>
            <a:r>
              <a:rPr lang="zh-CN" sz="1800" b="0">
                <a:latin typeface="Times New Roman" panose="02020603050405020304" pitchFamily="18" charset="0"/>
                <a:ea typeface="宋体" panose="02010600030101010101" pitchFamily="2" charset="-122"/>
              </a:rPr>
              <a:t>测试（样本送检），并分别为</a:t>
            </a:r>
            <a:r>
              <a:rPr lang="en-US" sz="1800" b="0">
                <a:latin typeface="Times New Roman" panose="02020603050405020304" pitchFamily="18" charset="0"/>
                <a:ea typeface="宋体" panose="02010600030101010101" pitchFamily="2" charset="-122"/>
              </a:rPr>
              <a:t>N-6</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N-A</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N-5</a:t>
            </a:r>
            <a:r>
              <a:rPr lang="zh-CN" sz="1800" b="0">
                <a:latin typeface="Times New Roman" panose="02020603050405020304" pitchFamily="18" charset="0"/>
                <a:ea typeface="宋体" panose="02010600030101010101" pitchFamily="2" charset="-122"/>
              </a:rPr>
              <a:t>、</a:t>
            </a:r>
            <a:r>
              <a:rPr lang="en-US" sz="1800" b="0">
                <a:latin typeface="Times New Roman" panose="02020603050405020304" pitchFamily="18" charset="0"/>
                <a:ea typeface="宋体" panose="02010600030101010101" pitchFamily="2" charset="-122"/>
              </a:rPr>
              <a:t>N-Q</a:t>
            </a:r>
            <a:r>
              <a:rPr lang="zh-CN" sz="1800" b="0">
                <a:latin typeface="Times New Roman" panose="02020603050405020304" pitchFamily="18" charset="0"/>
                <a:ea typeface="宋体" panose="02010600030101010101" pitchFamily="2" charset="-122"/>
              </a:rPr>
              <a:t>官能团加峰表征，相关分析结果见右图。</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3" name="Picture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46735" y="2743835"/>
            <a:ext cx="3460115" cy="2765425"/>
          </a:xfrm>
          <a:prstGeom prst="rect">
            <a:avLst/>
          </a:prstGeom>
          <a:noFill/>
          <a:ln>
            <a:noFill/>
          </a:ln>
        </p:spPr>
      </p:pic>
      <p:sp>
        <p:nvSpPr>
          <p:cNvPr id="5" name="Text Box 4"/>
          <p:cNvSpPr txBox="1"/>
          <p:nvPr/>
        </p:nvSpPr>
        <p:spPr>
          <a:xfrm>
            <a:off x="578485" y="5589905"/>
            <a:ext cx="3444240" cy="58356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4</a:t>
            </a:r>
            <a:r>
              <a:rPr lang="en-US"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木糖与水热液反应固相产物不同氮官能团占比</a:t>
            </a:r>
            <a:endParaRPr lang="zh-CN" sz="1600">
              <a:latin typeface="Times New Roman" panose="02020603050405020304" pitchFamily="18" charset="0"/>
              <a:ea typeface="宋体" panose="02010600030101010101" pitchFamily="2" charset="-122"/>
            </a:endParaRPr>
          </a:p>
        </p:txBody>
      </p:sp>
      <p:sp>
        <p:nvSpPr>
          <p:cNvPr id="6" name="Text Box 5"/>
          <p:cNvSpPr txBox="1"/>
          <p:nvPr/>
        </p:nvSpPr>
        <p:spPr>
          <a:xfrm>
            <a:off x="387985" y="1325245"/>
            <a:ext cx="3777615" cy="1337945"/>
          </a:xfrm>
          <a:prstGeom prst="rect">
            <a:avLst/>
          </a:prstGeom>
          <a:noFill/>
          <a:ln w="9525">
            <a:noFill/>
          </a:ln>
        </p:spPr>
        <p:txBody>
          <a:bodyPr wrap="square">
            <a:spAutoFit/>
          </a:bodyPr>
          <a:p>
            <a:pPr algn="just">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根据</a:t>
            </a:r>
            <a:r>
              <a:rPr lang="en-US" sz="1800">
                <a:latin typeface="Times New Roman" panose="02020603050405020304" pitchFamily="18" charset="0"/>
                <a:ea typeface="宋体" panose="02010600030101010101" pitchFamily="2" charset="-122"/>
              </a:rPr>
              <a:t>XPS</a:t>
            </a:r>
            <a:r>
              <a:rPr lang="zh-CN" sz="1800">
                <a:latin typeface="Times New Roman" panose="02020603050405020304" pitchFamily="18" charset="0"/>
                <a:ea typeface="宋体" panose="02010600030101010101" pitchFamily="2" charset="-122"/>
              </a:rPr>
              <a:t>谱图，不同含氮功能团的峰面积可用于计算它们的比例，具体的结果展示在下图中。</a:t>
            </a:r>
            <a:endParaRPr lang="zh-CN" sz="1800">
              <a:latin typeface="Times New Roman" panose="02020603050405020304" pitchFamily="18" charset="0"/>
              <a:ea typeface="宋体" panose="02010600030101010101" pitchFamily="2" charset="-122"/>
            </a:endParaRPr>
          </a:p>
        </p:txBody>
      </p:sp>
      <p:sp>
        <p:nvSpPr>
          <p:cNvPr id="7" name="Text Box 6"/>
          <p:cNvSpPr txBox="1"/>
          <p:nvPr/>
        </p:nvSpPr>
        <p:spPr>
          <a:xfrm>
            <a:off x="4568825" y="1325245"/>
            <a:ext cx="4165600" cy="5077460"/>
          </a:xfrm>
          <a:prstGeom prst="rect">
            <a:avLst/>
          </a:prstGeom>
          <a:noFill/>
          <a:ln w="9525">
            <a:noFill/>
          </a:ln>
        </p:spPr>
        <p:txBody>
          <a:bodyPr wrap="square">
            <a:spAutoFit/>
          </a:bodyPr>
          <a:p>
            <a:pPr marL="0" indent="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固相</a:t>
            </a:r>
            <a:r>
              <a:rPr lang="zh-CN" altLang="en-US" sz="1800" b="0">
                <a:latin typeface="Times New Roman" panose="02020603050405020304" pitchFamily="18" charset="0"/>
                <a:ea typeface="宋体" panose="02010600030101010101" pitchFamily="2" charset="-122"/>
              </a:rPr>
              <a:t>杂环氮</a:t>
            </a:r>
            <a:r>
              <a:rPr lang="zh-CN" sz="1800" b="0">
                <a:latin typeface="Times New Roman" panose="02020603050405020304" pitchFamily="18" charset="0"/>
                <a:ea typeface="宋体" panose="02010600030101010101" pitchFamily="2" charset="-122"/>
              </a:rPr>
              <a:t>质量分数的变化与水热温度呈现一定的关系。显而易见的是，在</a:t>
            </a:r>
            <a:r>
              <a:rPr lang="en-US" altLang="zh-CN"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1800">
                <a:latin typeface="宋体" panose="02010600030101010101" pitchFamily="2" charset="-122"/>
                <a:ea typeface="宋体" panose="02010600030101010101" pitchFamily="2" charset="-122"/>
                <a:cs typeface="Times New Roman" panose="02020603050405020304" pitchFamily="18" charset="0"/>
                <a:sym typeface="+mn-ea"/>
              </a:rPr>
              <a:t>时，</a:t>
            </a:r>
            <a:r>
              <a:rPr lang="en-US" sz="1800">
                <a:latin typeface="Times New Roman" panose="02020603050405020304" pitchFamily="18" charset="0"/>
                <a:ea typeface="宋体" panose="02010600030101010101" pitchFamily="2" charset="-122"/>
                <a:sym typeface="+mn-ea"/>
              </a:rPr>
              <a:t>N-A</a:t>
            </a:r>
            <a:r>
              <a:rPr lang="zh-CN" sz="1800">
                <a:latin typeface="Times New Roman" panose="02020603050405020304" pitchFamily="18" charset="0"/>
                <a:ea typeface="宋体" panose="02010600030101010101" pitchFamily="2" charset="-122"/>
                <a:sym typeface="+mn-ea"/>
              </a:rPr>
              <a:t>的含量达到最大值，此结果表明水热液中氮在往固相产物中固集的过程中，氮会以胺氮结构存在。而</a:t>
            </a:r>
            <a:r>
              <a:rPr lang="zh-CN" sz="1800" b="0">
                <a:latin typeface="Times New Roman" panose="02020603050405020304" pitchFamily="18" charset="0"/>
                <a:ea typeface="宋体" panose="02010600030101010101" pitchFamily="2" charset="-122"/>
              </a:rPr>
              <a:t>在</a:t>
            </a:r>
            <a:r>
              <a:rPr lang="en-US" sz="1800">
                <a:latin typeface="Times New Roman" panose="02020603050405020304" pitchFamily="18" charset="0"/>
                <a:ea typeface="宋体" panose="02010600030101010101" pitchFamily="2" charset="-122"/>
                <a:sym typeface="+mn-ea"/>
              </a:rPr>
              <a:t>240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的温度下，</a:t>
            </a:r>
            <a:r>
              <a:rPr lang="en-US" sz="1800" b="0">
                <a:latin typeface="Times New Roman" panose="02020603050405020304" pitchFamily="18" charset="0"/>
                <a:ea typeface="宋体" panose="02010600030101010101" pitchFamily="2" charset="-122"/>
              </a:rPr>
              <a:t>N-A</a:t>
            </a:r>
            <a:r>
              <a:rPr lang="zh-CN" sz="1800" b="0">
                <a:latin typeface="Times New Roman" panose="02020603050405020304" pitchFamily="18" charset="0"/>
                <a:ea typeface="宋体" panose="02010600030101010101" pitchFamily="2" charset="-122"/>
              </a:rPr>
              <a:t>的含量相较于</a:t>
            </a:r>
            <a:r>
              <a:rPr lang="en-US" altLang="zh-CN" sz="1800" b="0">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明显减少。而在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的条件下，</a:t>
            </a:r>
            <a:r>
              <a:rPr lang="en-US" sz="1800" b="0">
                <a:latin typeface="Times New Roman" panose="02020603050405020304" pitchFamily="18" charset="0"/>
                <a:ea typeface="宋体" panose="02010600030101010101" pitchFamily="2" charset="-122"/>
              </a:rPr>
              <a:t>N-Q</a:t>
            </a:r>
            <a:r>
              <a:rPr lang="zh-CN" sz="1800" b="0">
                <a:latin typeface="Times New Roman" panose="02020603050405020304" pitchFamily="18" charset="0"/>
                <a:ea typeface="宋体" panose="02010600030101010101" pitchFamily="2" charset="-122"/>
              </a:rPr>
              <a:t>的产率显著高于</a:t>
            </a:r>
            <a:r>
              <a:rPr lang="en-US" sz="1800" b="0">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1800">
                <a:latin typeface="宋体" panose="02010600030101010101" pitchFamily="2" charset="-122"/>
                <a:ea typeface="宋体" panose="02010600030101010101" pitchFamily="2" charset="-122"/>
                <a:cs typeface="Times New Roman" panose="02020603050405020304" pitchFamily="18" charset="0"/>
                <a:sym typeface="+mn-ea"/>
              </a:rPr>
              <a:t>时</a:t>
            </a:r>
            <a:r>
              <a:rPr lang="zh-CN" sz="1800" b="0">
                <a:latin typeface="Times New Roman" panose="02020603050405020304" pitchFamily="18" charset="0"/>
                <a:ea typeface="宋体" panose="02010600030101010101" pitchFamily="2" charset="-122"/>
              </a:rPr>
              <a:t>，同时在该温度下的固氮率也有一定的提高。这表明了</a:t>
            </a:r>
            <a:r>
              <a:rPr sz="1800" b="0">
                <a:ea typeface="宋体" panose="02010600030101010101" pitchFamily="2" charset="-122"/>
              </a:rPr>
              <a:t>在更高温度下杂环氮会进一步转化为</a:t>
            </a:r>
            <a:r>
              <a:rPr lang="en-US" sz="1800">
                <a:latin typeface="Times New Roman" panose="02020603050405020304" pitchFamily="18" charset="0"/>
                <a:ea typeface="宋体" panose="02010600030101010101" pitchFamily="2" charset="-122"/>
                <a:sym typeface="+mn-ea"/>
              </a:rPr>
              <a:t>N-Q</a:t>
            </a:r>
            <a:r>
              <a:rPr sz="1800" b="0">
                <a:ea typeface="宋体" panose="02010600030101010101" pitchFamily="2" charset="-122"/>
              </a:rPr>
              <a:t>，即高温水热反应进一步提升了氮在固相产物中的结构稳定性。</a:t>
            </a:r>
            <a:endParaRPr sz="1800" b="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98145" y="3007995"/>
            <a:ext cx="5752465" cy="3415030"/>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在亚硝基铁氰化钠和碱性</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环境的共同作用下，水中的氨</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离子和氨与水杨酸盐和次氯酸</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盐反应，形成</a:t>
            </a:r>
            <a:r>
              <a:rPr lang="zh-CN" sz="1800">
                <a:latin typeface="Times New Roman" panose="02020603050405020304" pitchFamily="18" charset="0"/>
                <a:ea typeface="宋体" panose="02010600030101010101" pitchFamily="2" charset="-122"/>
                <a:sym typeface="+mn-ea"/>
              </a:rPr>
              <a:t>如图</a:t>
            </a:r>
            <a:r>
              <a:rPr lang="en-US" altLang="zh-CN" sz="1800">
                <a:latin typeface="Times New Roman" panose="02020603050405020304" pitchFamily="18" charset="0"/>
                <a:ea typeface="宋体" panose="02010600030101010101" pitchFamily="2" charset="-122"/>
                <a:sym typeface="+mn-ea"/>
              </a:rPr>
              <a:t>5</a:t>
            </a:r>
            <a:r>
              <a:rPr lang="zh-CN" altLang="en-US" sz="1800">
                <a:latin typeface="Times New Roman" panose="02020603050405020304" pitchFamily="18" charset="0"/>
                <a:ea typeface="宋体" panose="02010600030101010101" pitchFamily="2" charset="-122"/>
                <a:sym typeface="+mn-ea"/>
              </a:rPr>
              <a:t>所示</a:t>
            </a:r>
            <a:r>
              <a:rPr lang="zh-CN" sz="1800" b="0">
                <a:latin typeface="Times New Roman" panose="02020603050405020304" pitchFamily="18" charset="0"/>
                <a:ea typeface="宋体" panose="02010600030101010101" pitchFamily="2" charset="-122"/>
              </a:rPr>
              <a:t>蓝色</a:t>
            </a:r>
            <a:endParaRPr lang="zh-CN" sz="1800" b="0">
              <a:latin typeface="Times New Roman" panose="02020603050405020304" pitchFamily="18" charset="0"/>
              <a:ea typeface="宋体" panose="02010600030101010101" pitchFamily="2" charset="-122"/>
            </a:endParaRPr>
          </a:p>
          <a:p>
            <a:pPr marL="0" algn="just">
              <a:lnSpc>
                <a:spcPct val="150000"/>
              </a:lnSpc>
            </a:pPr>
            <a:r>
              <a:rPr lang="zh-CN" sz="1800" b="0">
                <a:latin typeface="Times New Roman" panose="02020603050405020304" pitchFamily="18" charset="0"/>
                <a:ea typeface="宋体" panose="02010600030101010101" pitchFamily="2" charset="-122"/>
              </a:rPr>
              <a:t>化合物。蓝色化合物浓度越高，则说明氨氮含量越高，并在</a:t>
            </a:r>
            <a:r>
              <a:rPr lang="en-US" sz="1800" b="0">
                <a:latin typeface="Times New Roman" panose="02020603050405020304" pitchFamily="18" charset="0"/>
                <a:ea typeface="宋体" panose="02010600030101010101" pitchFamily="2" charset="-122"/>
              </a:rPr>
              <a:t>697 nm</a:t>
            </a:r>
            <a:r>
              <a:rPr lang="zh-CN" sz="1800" b="0">
                <a:latin typeface="Times New Roman" panose="02020603050405020304" pitchFamily="18" charset="0"/>
                <a:ea typeface="宋体" panose="02010600030101010101" pitchFamily="2" charset="-122"/>
              </a:rPr>
              <a:t>下使用分光度计读取吸光度得到样品中的氨氮含量。图</a:t>
            </a:r>
            <a:r>
              <a:rPr lang="en-US" sz="1800" b="0">
                <a:latin typeface="Times New Roman" panose="02020603050405020304" pitchFamily="18" charset="0"/>
                <a:ea typeface="宋体" panose="02010600030101010101" pitchFamily="2" charset="-122"/>
              </a:rPr>
              <a:t>6</a:t>
            </a:r>
            <a:r>
              <a:rPr lang="zh-CN" sz="1800" b="0">
                <a:latin typeface="Times New Roman" panose="02020603050405020304" pitchFamily="18" charset="0"/>
                <a:ea typeface="宋体" panose="02010600030101010101" pitchFamily="2" charset="-122"/>
              </a:rPr>
              <a:t>及图</a:t>
            </a:r>
            <a:r>
              <a:rPr lang="en-US" sz="1800" b="0">
                <a:latin typeface="Times New Roman" panose="02020603050405020304" pitchFamily="18" charset="0"/>
                <a:ea typeface="宋体" panose="02010600030101010101" pitchFamily="2" charset="-122"/>
              </a:rPr>
              <a:t>7</a:t>
            </a:r>
            <a:r>
              <a:rPr lang="zh-CN" sz="1800" b="0">
                <a:latin typeface="Times New Roman" panose="02020603050405020304" pitchFamily="18" charset="0"/>
                <a:ea typeface="宋体" panose="02010600030101010101" pitchFamily="2" charset="-122"/>
              </a:rPr>
              <a:t>为液相氮</a:t>
            </a:r>
            <a:r>
              <a:rPr lang="en-US" sz="1800" b="0">
                <a:latin typeface="Times New Roman" panose="02020603050405020304" pitchFamily="18" charset="0"/>
                <a:ea typeface="宋体" panose="02010600030101010101" pitchFamily="2" charset="-122"/>
              </a:rPr>
              <a:t>UV</a:t>
            </a:r>
            <a:r>
              <a:rPr lang="zh-CN" sz="1800" b="0">
                <a:latin typeface="Times New Roman" panose="02020603050405020304" pitchFamily="18" charset="0"/>
                <a:ea typeface="宋体" panose="02010600030101010101" pitchFamily="2" charset="-122"/>
              </a:rPr>
              <a:t>测试标准曲线，通过标准曲线可通过样品的吸光度得到相应的氮含量。</a:t>
            </a:r>
            <a:endParaRPr lang="zh-CN" sz="1800" b="0">
              <a:latin typeface="Times New Roman" panose="02020603050405020304" pitchFamily="18" charset="0"/>
              <a:ea typeface="宋体" panose="02010600030101010101" pitchFamily="2" charset="-122"/>
            </a:endParaRPr>
          </a:p>
        </p:txBody>
      </p:sp>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13" name="Picture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188710" y="1521460"/>
            <a:ext cx="2741295" cy="1922780"/>
          </a:xfrm>
          <a:prstGeom prst="rect">
            <a:avLst/>
          </a:prstGeom>
          <a:noFill/>
          <a:ln>
            <a:noFill/>
          </a:ln>
        </p:spPr>
      </p:pic>
      <p:pic>
        <p:nvPicPr>
          <p:cNvPr id="15" name="Picture 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212840" y="4065905"/>
            <a:ext cx="2693670" cy="1889125"/>
          </a:xfrm>
          <a:prstGeom prst="rect">
            <a:avLst/>
          </a:prstGeom>
          <a:noFill/>
          <a:ln>
            <a:noFill/>
          </a:ln>
        </p:spPr>
      </p:pic>
      <p:sp>
        <p:nvSpPr>
          <p:cNvPr id="101" name="Text Box 100"/>
          <p:cNvSpPr txBox="1"/>
          <p:nvPr/>
        </p:nvSpPr>
        <p:spPr>
          <a:xfrm>
            <a:off x="5952490" y="3484245"/>
            <a:ext cx="321500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6</a:t>
            </a:r>
            <a:r>
              <a:rPr lang="en-US" altLang="zh-CN"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总氮测试吸光度曲线</a:t>
            </a:r>
            <a:endParaRPr lang="zh-CN" sz="1600">
              <a:latin typeface="Times New Roman" panose="02020603050405020304" pitchFamily="18" charset="0"/>
              <a:ea typeface="宋体" panose="02010600030101010101" pitchFamily="2" charset="-122"/>
            </a:endParaRPr>
          </a:p>
        </p:txBody>
      </p:sp>
      <p:sp>
        <p:nvSpPr>
          <p:cNvPr id="2" name="Text Box 1"/>
          <p:cNvSpPr txBox="1"/>
          <p:nvPr/>
        </p:nvSpPr>
        <p:spPr>
          <a:xfrm>
            <a:off x="5952490" y="6022340"/>
            <a:ext cx="3215005" cy="33718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7</a:t>
            </a:r>
            <a:r>
              <a:rPr lang="en-US" altLang="zh-CN"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氨氮测试吸光度曲线</a:t>
            </a:r>
            <a:endParaRPr lang="zh-CN" sz="1600">
              <a:latin typeface="Times New Roman" panose="02020603050405020304" pitchFamily="18" charset="0"/>
              <a:ea typeface="宋体" panose="02010600030101010101" pitchFamily="2" charset="-122"/>
            </a:endParaRPr>
          </a:p>
        </p:txBody>
      </p:sp>
      <p:sp>
        <p:nvSpPr>
          <p:cNvPr id="8" name="Text Box 7"/>
          <p:cNvSpPr txBox="1"/>
          <p:nvPr/>
        </p:nvSpPr>
        <p:spPr>
          <a:xfrm>
            <a:off x="398145" y="1332230"/>
            <a:ext cx="5380355" cy="1337945"/>
          </a:xfrm>
          <a:prstGeom prst="rect">
            <a:avLst/>
          </a:prstGeom>
          <a:noFill/>
          <a:ln w="9525">
            <a:noFill/>
          </a:ln>
        </p:spPr>
        <p:txBody>
          <a:bodyPr wrap="square">
            <a:spAutoFit/>
          </a:bodyPr>
          <a:p>
            <a:pPr algn="just">
              <a:lnSpc>
                <a:spcPct val="150000"/>
              </a:lnSpc>
            </a:pPr>
            <a:r>
              <a:rPr lang="en-US" altLang="zh-CN" sz="1800">
                <a:latin typeface="Times New Roman" panose="02020603050405020304" pitchFamily="18" charset="0"/>
                <a:ea typeface="宋体" panose="02010600030101010101" pitchFamily="2" charset="-122"/>
              </a:rPr>
              <a:t>        </a:t>
            </a:r>
            <a:r>
              <a:rPr lang="zh-CN" sz="1800">
                <a:latin typeface="Times New Roman" panose="02020603050405020304" pitchFamily="18" charset="0"/>
                <a:ea typeface="宋体" panose="02010600030101010101" pitchFamily="2" charset="-122"/>
              </a:rPr>
              <a:t>总氮和</a:t>
            </a:r>
            <a:r>
              <a:rPr lang="en-US" sz="1800">
                <a:latin typeface="Times New Roman" panose="02020603050405020304" pitchFamily="18" charset="0"/>
                <a:ea typeface="宋体" panose="02010600030101010101" pitchFamily="2" charset="-122"/>
              </a:rPr>
              <a:t>NO</a:t>
            </a:r>
            <a:r>
              <a:rPr lang="en-US" sz="1800" baseline="-25000">
                <a:latin typeface="Times New Roman" panose="02020603050405020304" pitchFamily="18" charset="0"/>
                <a:ea typeface="宋体" panose="02010600030101010101" pitchFamily="2" charset="-122"/>
              </a:rPr>
              <a:t>3</a:t>
            </a:r>
            <a:r>
              <a:rPr lang="en-US" sz="1800" baseline="30000">
                <a:latin typeface="Times New Roman" panose="02020603050405020304" pitchFamily="18" charset="0"/>
                <a:ea typeface="宋体" panose="02010600030101010101" pitchFamily="2" charset="-122"/>
              </a:rPr>
              <a:t>-</a:t>
            </a:r>
            <a:r>
              <a:rPr lang="en-US" sz="1800">
                <a:latin typeface="Times New Roman" panose="02020603050405020304" pitchFamily="18" charset="0"/>
                <a:ea typeface="宋体" panose="02010600030101010101" pitchFamily="2" charset="-122"/>
              </a:rPr>
              <a:t>-N</a:t>
            </a:r>
            <a:r>
              <a:rPr lang="zh-CN" sz="1800">
                <a:latin typeface="Times New Roman" panose="02020603050405020304" pitchFamily="18" charset="0"/>
                <a:ea typeface="宋体" panose="02010600030101010101" pitchFamily="2" charset="-122"/>
              </a:rPr>
              <a:t>按照中华人民共和国环境保护国家标准</a:t>
            </a:r>
            <a:r>
              <a:rPr lang="en-US" sz="1800">
                <a:latin typeface="Times New Roman" panose="02020603050405020304" pitchFamily="18" charset="0"/>
                <a:ea typeface="宋体" panose="02010600030101010101" pitchFamily="2" charset="-122"/>
              </a:rPr>
              <a:t>HJ 636-2012</a:t>
            </a:r>
            <a:r>
              <a:rPr lang="zh-CN" sz="1800">
                <a:latin typeface="Times New Roman" panose="02020603050405020304" pitchFamily="18" charset="0"/>
                <a:ea typeface="宋体" panose="02010600030101010101" pitchFamily="2" charset="-122"/>
              </a:rPr>
              <a:t>进行测试，</a:t>
            </a:r>
            <a:r>
              <a:rPr lang="en-US" sz="1800">
                <a:latin typeface="Times New Roman" panose="02020603050405020304" pitchFamily="18" charset="0"/>
                <a:ea typeface="宋体" panose="02010600030101010101" pitchFamily="2" charset="-122"/>
              </a:rPr>
              <a:t>NH</a:t>
            </a:r>
            <a:r>
              <a:rPr lang="en-US" sz="1800" baseline="-25000">
                <a:latin typeface="Times New Roman" panose="02020603050405020304" pitchFamily="18" charset="0"/>
                <a:ea typeface="宋体" panose="02010600030101010101" pitchFamily="2" charset="-122"/>
              </a:rPr>
              <a:t>4</a:t>
            </a:r>
            <a:r>
              <a:rPr lang="en-US" sz="1800" baseline="30000">
                <a:latin typeface="Times New Roman" panose="02020603050405020304" pitchFamily="18" charset="0"/>
                <a:ea typeface="宋体" panose="02010600030101010101" pitchFamily="2" charset="-122"/>
              </a:rPr>
              <a:t>+</a:t>
            </a:r>
            <a:r>
              <a:rPr lang="en-US" sz="1800">
                <a:latin typeface="Times New Roman" panose="02020603050405020304" pitchFamily="18" charset="0"/>
                <a:ea typeface="宋体" panose="02010600030101010101" pitchFamily="2" charset="-122"/>
              </a:rPr>
              <a:t>-N</a:t>
            </a:r>
            <a:r>
              <a:rPr lang="zh-CN" sz="1800">
                <a:latin typeface="Times New Roman" panose="02020603050405020304" pitchFamily="18" charset="0"/>
                <a:ea typeface="宋体" panose="02010600030101010101" pitchFamily="2" charset="-122"/>
              </a:rPr>
              <a:t>依据中华人民共和国国家环境保护标准</a:t>
            </a:r>
            <a:r>
              <a:rPr lang="en-US" sz="1800">
                <a:latin typeface="Times New Roman" panose="02020603050405020304" pitchFamily="18" charset="0"/>
                <a:ea typeface="宋体" panose="02010600030101010101" pitchFamily="2" charset="-122"/>
              </a:rPr>
              <a:t>HJ 536-2009</a:t>
            </a:r>
            <a:r>
              <a:rPr lang="zh-CN" sz="1800">
                <a:latin typeface="Times New Roman" panose="02020603050405020304" pitchFamily="18" charset="0"/>
                <a:ea typeface="宋体" panose="02010600030101010101" pitchFamily="2" charset="-122"/>
              </a:rPr>
              <a:t>测试。</a:t>
            </a:r>
            <a:endParaRPr lang="zh-CN" sz="1800">
              <a:latin typeface="Times New Roman" panose="02020603050405020304" pitchFamily="18" charset="0"/>
              <a:ea typeface="宋体" panose="02010600030101010101" pitchFamily="2" charset="-122"/>
            </a:endParaRPr>
          </a:p>
        </p:txBody>
      </p:sp>
      <p:pic>
        <p:nvPicPr>
          <p:cNvPr id="17" name="Picture 3"/>
          <p:cNvPicPr>
            <a:picLocks noChangeAspect="1"/>
          </p:cNvPicPr>
          <p:nvPr/>
        </p:nvPicPr>
        <p:blipFill>
          <a:blip r:embed="rId4">
            <a:lum bright="18000" contrast="12000"/>
          </a:blip>
          <a:stretch>
            <a:fillRect/>
          </a:stretch>
        </p:blipFill>
        <p:spPr>
          <a:xfrm>
            <a:off x="3775710" y="2790825"/>
            <a:ext cx="2324100" cy="1166495"/>
          </a:xfrm>
          <a:prstGeom prst="rect">
            <a:avLst/>
          </a:prstGeom>
          <a:noFill/>
          <a:ln>
            <a:noFill/>
          </a:ln>
          <a:effectLst>
            <a:softEdge rad="63500"/>
          </a:effectLst>
        </p:spPr>
      </p:pic>
      <p:sp>
        <p:nvSpPr>
          <p:cNvPr id="11" name="Text Box 10"/>
          <p:cNvSpPr txBox="1"/>
          <p:nvPr/>
        </p:nvSpPr>
        <p:spPr>
          <a:xfrm>
            <a:off x="3691255" y="4006215"/>
            <a:ext cx="2458720" cy="58356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altLang="zh-CN" sz="1600">
                <a:latin typeface="Times New Roman" panose="02020603050405020304" pitchFamily="18" charset="0"/>
                <a:ea typeface="宋体" panose="02010600030101010101" pitchFamily="2" charset="-122"/>
              </a:rPr>
              <a:t>5</a:t>
            </a:r>
            <a:r>
              <a:rPr lang="en-US" altLang="zh-CN"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氨氮的水杨酸分光度法测定样本</a:t>
            </a:r>
            <a:endParaRPr lang="zh-CN" sz="1600">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03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研究内容</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水热炭中氮的官能团转化特性研究</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5" name="Text Box 4"/>
          <p:cNvSpPr txBox="1"/>
          <p:nvPr/>
        </p:nvSpPr>
        <p:spPr>
          <a:xfrm>
            <a:off x="134620" y="1260475"/>
            <a:ext cx="4989195" cy="337185"/>
          </a:xfrm>
          <a:prstGeom prst="rect">
            <a:avLst/>
          </a:prstGeom>
          <a:noFill/>
          <a:ln w="9525">
            <a:noFill/>
          </a:ln>
        </p:spPr>
        <p:txBody>
          <a:bodyPr wrap="square">
            <a:spAutoFit/>
          </a:bodyPr>
          <a:p>
            <a:pPr algn="ctr"/>
            <a:r>
              <a:rPr sz="1600">
                <a:ea typeface="宋体" panose="02010600030101010101" pitchFamily="2" charset="-122"/>
              </a:rPr>
              <a:t>表</a:t>
            </a:r>
            <a:r>
              <a:rPr lang="en-US" sz="1600">
                <a:latin typeface="Times New Roman" panose="02020603050405020304" pitchFamily="18" charset="0"/>
                <a:ea typeface="宋体" panose="02010600030101010101" pitchFamily="2" charset="-122"/>
                <a:cs typeface="Times New Roman" panose="02020603050405020304" pitchFamily="18" charset="0"/>
              </a:rPr>
              <a:t>4</a:t>
            </a:r>
            <a:r>
              <a:rPr sz="1600">
                <a:latin typeface="Times New Roman" panose="02020603050405020304" pitchFamily="18" charset="0"/>
                <a:ea typeface="宋体" panose="02010600030101010101" pitchFamily="2" charset="-122"/>
                <a:cs typeface="Times New Roman" panose="02020603050405020304" pitchFamily="18" charset="0"/>
              </a:rPr>
              <a:t>  </a:t>
            </a:r>
            <a:r>
              <a:rPr sz="1600">
                <a:ea typeface="宋体" panose="02010600030101010101" pitchFamily="2" charset="-122"/>
              </a:rPr>
              <a:t>纤维板水热液与木糖共水热液相产物中氮的占比</a:t>
            </a:r>
            <a:endParaRPr sz="1600">
              <a:ea typeface="宋体" panose="02010600030101010101" pitchFamily="2" charset="-122"/>
            </a:endParaRPr>
          </a:p>
        </p:txBody>
      </p:sp>
      <p:graphicFrame>
        <p:nvGraphicFramePr>
          <p:cNvPr id="3" name="Table 2"/>
          <p:cNvGraphicFramePr/>
          <p:nvPr/>
        </p:nvGraphicFramePr>
        <p:xfrm>
          <a:off x="571818" y="1751330"/>
          <a:ext cx="4663440" cy="2944114"/>
        </p:xfrm>
        <a:graphic>
          <a:graphicData uri="http://schemas.openxmlformats.org/drawingml/2006/table">
            <a:tbl>
              <a:tblPr firstRow="1" bandRow="1">
                <a:tableStyleId>{5940675A-B579-460E-94D1-54222C63F5DA}</a:tableStyleId>
              </a:tblPr>
              <a:tblGrid>
                <a:gridCol w="1554480"/>
                <a:gridCol w="1280160"/>
                <a:gridCol w="1280160"/>
              </a:tblGrid>
              <a:tr h="420370">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共热反应</a:t>
                      </a: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温度</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总氮（%）</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氨氮（%）</a:t>
                      </a:r>
                      <a:endPar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58.1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11.0</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52.4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8.1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49.7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8.7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43.8</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9.1</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51.4</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11.6</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cap="flat">
                      <a:noFill/>
                    </a:lnB>
                    <a:lnTlToBr>
                      <a:noFill/>
                    </a:lnTlToBr>
                    <a:lnBlToTr>
                      <a:noFill/>
                    </a:lnBlToTr>
                    <a:noFill/>
                  </a:tcPr>
                </a:tc>
              </a:tr>
              <a:tr h="420624">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endParaRPr lang="en-US" sz="1800" b="0">
                        <a:solidFill>
                          <a:srgbClr val="000000"/>
                        </a:solidFill>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51.3</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rPr>
                        <a:t>12.7</a:t>
                      </a:r>
                      <a:endParaRPr lang="en-US" sz="1800" b="0">
                        <a:solidFill>
                          <a:srgbClr val="000000"/>
                        </a:solidFill>
                        <a:latin typeface="Times New Roman" panose="02020603050405020304" pitchFamily="18" charset="0"/>
                        <a:ea typeface="宋体" panose="02010600030101010101" pitchFamily="2" charset="-122"/>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848225" y="1414145"/>
            <a:ext cx="3883025" cy="2780665"/>
          </a:xfrm>
          <a:prstGeom prst="rect">
            <a:avLst/>
          </a:prstGeom>
          <a:noFill/>
          <a:ln>
            <a:noFill/>
          </a:ln>
        </p:spPr>
      </p:pic>
      <p:sp>
        <p:nvSpPr>
          <p:cNvPr id="7" name="Text Box 6"/>
          <p:cNvSpPr txBox="1"/>
          <p:nvPr/>
        </p:nvSpPr>
        <p:spPr>
          <a:xfrm>
            <a:off x="5057140" y="4230370"/>
            <a:ext cx="3465195" cy="583565"/>
          </a:xfrm>
          <a:prstGeom prst="rect">
            <a:avLst/>
          </a:prstGeom>
          <a:noFill/>
          <a:ln w="9525">
            <a:noFill/>
          </a:ln>
        </p:spPr>
        <p:txBody>
          <a:bodyPr wrap="square">
            <a:spAutoFit/>
          </a:bodyPr>
          <a:p>
            <a:pPr algn="ctr"/>
            <a:r>
              <a:rPr lang="zh-CN" sz="1600">
                <a:latin typeface="Times New Roman" panose="02020603050405020304" pitchFamily="18" charset="0"/>
                <a:ea typeface="宋体" panose="02010600030101010101" pitchFamily="2" charset="-122"/>
              </a:rPr>
              <a:t>图</a:t>
            </a:r>
            <a:r>
              <a:rPr lang="en-US" sz="1600">
                <a:latin typeface="Times New Roman" panose="02020603050405020304" pitchFamily="18" charset="0"/>
                <a:ea typeface="宋体" panose="02010600030101010101" pitchFamily="2" charset="-122"/>
              </a:rPr>
              <a:t>8</a:t>
            </a:r>
            <a:r>
              <a:rPr lang="en-US" sz="1600">
                <a:latin typeface="Times New Roman" panose="02020603050405020304" pitchFamily="18" charset="0"/>
                <a:ea typeface="宋体" panose="02010600030101010101" pitchFamily="2" charset="-122"/>
              </a:rPr>
              <a:t>  </a:t>
            </a:r>
            <a:r>
              <a:rPr lang="zh-CN" sz="1600">
                <a:latin typeface="Times New Roman" panose="02020603050405020304" pitchFamily="18" charset="0"/>
                <a:ea typeface="宋体" panose="02010600030101010101" pitchFamily="2" charset="-122"/>
              </a:rPr>
              <a:t>纤维板水热液与木糖共水热液相产物中氮的占比</a:t>
            </a:r>
            <a:endParaRPr lang="zh-CN" sz="1600">
              <a:latin typeface="Times New Roman" panose="02020603050405020304" pitchFamily="18" charset="0"/>
              <a:ea typeface="宋体" panose="02010600030101010101" pitchFamily="2" charset="-122"/>
            </a:endParaRPr>
          </a:p>
        </p:txBody>
      </p:sp>
      <p:sp>
        <p:nvSpPr>
          <p:cNvPr id="9" name="Text Box 8"/>
          <p:cNvSpPr txBox="1"/>
          <p:nvPr/>
        </p:nvSpPr>
        <p:spPr>
          <a:xfrm>
            <a:off x="841375" y="4848860"/>
            <a:ext cx="7461250" cy="1753235"/>
          </a:xfrm>
          <a:prstGeom prst="rect">
            <a:avLst/>
          </a:prstGeom>
          <a:noFill/>
          <a:ln w="9525">
            <a:noFill/>
          </a:ln>
        </p:spPr>
        <p:txBody>
          <a:bodyPr wrap="square">
            <a:spAutoFit/>
          </a:bodyPr>
          <a:p>
            <a:pPr marL="0" algn="just">
              <a:lnSpc>
                <a:spcPct val="150000"/>
              </a:lnSpc>
            </a:pPr>
            <a:r>
              <a:rPr lang="en-US" altLang="zh-CN" sz="1800" b="0">
                <a:latin typeface="Times New Roman" panose="02020603050405020304" pitchFamily="18" charset="0"/>
                <a:ea typeface="宋体" panose="02010600030101010101" pitchFamily="2" charset="-122"/>
              </a:rPr>
              <a:t>        </a:t>
            </a:r>
            <a:r>
              <a:rPr lang="zh-CN" sz="1800" b="0">
                <a:latin typeface="Times New Roman" panose="02020603050405020304" pitchFamily="18" charset="0"/>
                <a:ea typeface="宋体" panose="02010600030101010101" pitchFamily="2" charset="-122"/>
              </a:rPr>
              <a:t>在保温温度从</a:t>
            </a:r>
            <a:r>
              <a:rPr lang="en-US" sz="1800" b="0">
                <a:latin typeface="Times New Roman" panose="02020603050405020304" pitchFamily="18" charset="0"/>
                <a:ea typeface="宋体" panose="02010600030101010101" pitchFamily="2" charset="-122"/>
              </a:rPr>
              <a:t>180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升高到</a:t>
            </a:r>
            <a:r>
              <a:rPr lang="en-US" sz="1800" b="0">
                <a:latin typeface="Times New Roman" panose="02020603050405020304" pitchFamily="18" charset="0"/>
                <a:ea typeface="宋体" panose="02010600030101010101" pitchFamily="2" charset="-122"/>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的过程中，液相中的总氮含量逐渐减少，从初始的</a:t>
            </a:r>
            <a:r>
              <a:rPr lang="en-US" sz="1800" b="0">
                <a:latin typeface="Times New Roman" panose="02020603050405020304" pitchFamily="18" charset="0"/>
                <a:ea typeface="宋体" panose="02010600030101010101" pitchFamily="2" charset="-122"/>
              </a:rPr>
              <a:t>58.1%</a:t>
            </a:r>
            <a:r>
              <a:rPr lang="zh-CN" sz="1800" b="0">
                <a:latin typeface="Times New Roman" panose="02020603050405020304" pitchFamily="18" charset="0"/>
                <a:ea typeface="宋体" panose="02010600030101010101" pitchFamily="2" charset="-122"/>
              </a:rPr>
              <a:t>下降至</a:t>
            </a:r>
            <a:r>
              <a:rPr lang="en-US" sz="1800" b="0">
                <a:latin typeface="Times New Roman" panose="02020603050405020304" pitchFamily="18" charset="0"/>
                <a:ea typeface="宋体" panose="02010600030101010101" pitchFamily="2" charset="-122"/>
              </a:rPr>
              <a:t>43.8%</a:t>
            </a:r>
            <a:r>
              <a:rPr lang="zh-CN" sz="1800" b="0">
                <a:latin typeface="Times New Roman" panose="02020603050405020304" pitchFamily="18" charset="0"/>
                <a:ea typeface="宋体" panose="02010600030101010101" pitchFamily="2" charset="-122"/>
              </a:rPr>
              <a:t>。然而，在温度达到</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时，总氮含量却突然上升至</a:t>
            </a:r>
            <a:r>
              <a:rPr lang="en-US" sz="1800" b="0">
                <a:latin typeface="Times New Roman" panose="02020603050405020304" pitchFamily="18" charset="0"/>
                <a:ea typeface="宋体" panose="02010600030101010101" pitchFamily="2" charset="-122"/>
              </a:rPr>
              <a:t>51.4%</a:t>
            </a:r>
            <a:r>
              <a:rPr lang="zh-CN" sz="1800" b="0">
                <a:latin typeface="Times New Roman" panose="02020603050405020304" pitchFamily="18" charset="0"/>
                <a:ea typeface="宋体" panose="02010600030101010101" pitchFamily="2" charset="-122"/>
              </a:rPr>
              <a:t>，而在</a:t>
            </a:r>
            <a:r>
              <a:rPr lang="en-US" sz="1800" b="0">
                <a:latin typeface="Times New Roman" panose="02020603050405020304" pitchFamily="18" charset="0"/>
                <a:ea typeface="宋体" panose="02010600030101010101" pitchFamily="2" charset="-122"/>
              </a:rPr>
              <a:t>260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和</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时保持基本稳定。与此同时，在</a:t>
            </a:r>
            <a:r>
              <a:rPr lang="en-US" sz="1800" b="0">
                <a:latin typeface="Times New Roman" panose="02020603050405020304" pitchFamily="18" charset="0"/>
                <a:ea typeface="宋体" panose="02010600030101010101" pitchFamily="2" charset="-122"/>
              </a:rPr>
              <a:t>200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到</a:t>
            </a:r>
            <a:r>
              <a:rPr lang="en-US" sz="1800" b="0">
                <a:latin typeface="Times New Roman" panose="02020603050405020304" pitchFamily="18" charset="0"/>
                <a:ea typeface="宋体" panose="02010600030101010101" pitchFamily="2" charset="-122"/>
              </a:rPr>
              <a:t>280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b="0">
                <a:latin typeface="Times New Roman" panose="02020603050405020304" pitchFamily="18" charset="0"/>
                <a:ea typeface="宋体" panose="02010600030101010101" pitchFamily="2" charset="-122"/>
              </a:rPr>
              <a:t>的温度范围内，液相中的氨氮含量持续增加。</a:t>
            </a:r>
            <a:endParaRPr lang="zh-CN" sz="1800" b="0">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23811" y="3024187"/>
            <a:ext cx="9314260" cy="109539"/>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6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2" name="椭圆 11"/>
          <p:cNvSpPr/>
          <p:nvPr/>
        </p:nvSpPr>
        <p:spPr>
          <a:xfrm>
            <a:off x="3822085" y="2420531"/>
            <a:ext cx="1299659" cy="129846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b" anchorCtr="0"/>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rPr>
              <a:t>04</a:t>
            </a:r>
            <a:endPar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endParaRPr>
          </a:p>
        </p:txBody>
      </p:sp>
      <p:sp>
        <p:nvSpPr>
          <p:cNvPr id="20485" name="文本框 13"/>
          <p:cNvSpPr txBox="1">
            <a:spLocks noChangeArrowheads="1"/>
          </p:cNvSpPr>
          <p:nvPr/>
        </p:nvSpPr>
        <p:spPr bwMode="auto">
          <a:xfrm>
            <a:off x="2555776" y="3909054"/>
            <a:ext cx="3985405" cy="575945"/>
          </a:xfrm>
          <a:prstGeom prst="rect">
            <a:avLst/>
          </a:prstGeom>
          <a:noFill/>
          <a:ln w="9525">
            <a:noFill/>
            <a:miter lim="800000"/>
          </a:ln>
        </p:spPr>
        <p:txBody>
          <a:bodyPr wrap="square" lIns="68580" tIns="34291" rIns="68580" bIns="34291">
            <a:spAutoFit/>
          </a:bodyPr>
          <a:lstStyle/>
          <a:p>
            <a:pPr algn="ctr" defTabSz="1219200" fontAlgn="auto">
              <a:spcBef>
                <a:spcPts val="0"/>
              </a:spcBef>
              <a:spcAft>
                <a:spcPts val="0"/>
              </a:spcAft>
            </a:pPr>
            <a:r>
              <a:rPr lang="zh-CN" altLang="en-US" sz="3300" b="1" dirty="0">
                <a:solidFill>
                  <a:prstClr val="black">
                    <a:lumMod val="75000"/>
                    <a:lumOff val="25000"/>
                  </a:prstClr>
                </a:solidFill>
                <a:sym typeface="+mn-ea"/>
              </a:rPr>
              <a:t>结论与展望</a:t>
            </a:r>
            <a:endParaRPr kumimoji="0" lang="zh-CN" altLang="en-US" sz="33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6284087" y="5157194"/>
            <a:ext cx="1178923" cy="990581"/>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11" name="组合 10"/>
          <p:cNvGrpSpPr/>
          <p:nvPr/>
        </p:nvGrpSpPr>
        <p:grpSpPr>
          <a:xfrm>
            <a:off x="4757398" y="5564333"/>
            <a:ext cx="630039" cy="529387"/>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5" name="组合 14"/>
          <p:cNvGrpSpPr/>
          <p:nvPr/>
        </p:nvGrpSpPr>
        <p:grpSpPr>
          <a:xfrm>
            <a:off x="5435981" y="5921057"/>
            <a:ext cx="890249" cy="748024"/>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8" name="组合 17"/>
          <p:cNvGrpSpPr/>
          <p:nvPr/>
        </p:nvGrpSpPr>
        <p:grpSpPr>
          <a:xfrm>
            <a:off x="7757779" y="5698451"/>
            <a:ext cx="685592" cy="576063"/>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21" name="组合 20"/>
          <p:cNvGrpSpPr/>
          <p:nvPr/>
        </p:nvGrpSpPr>
        <p:grpSpPr>
          <a:xfrm>
            <a:off x="766341" y="5991530"/>
            <a:ext cx="588679" cy="494633"/>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4" name="组合 23"/>
          <p:cNvGrpSpPr/>
          <p:nvPr/>
        </p:nvGrpSpPr>
        <p:grpSpPr>
          <a:xfrm>
            <a:off x="3961991" y="5427135"/>
            <a:ext cx="252415" cy="212091"/>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7" name="组合 26"/>
          <p:cNvGrpSpPr/>
          <p:nvPr/>
        </p:nvGrpSpPr>
        <p:grpSpPr>
          <a:xfrm>
            <a:off x="3180837" y="5268587"/>
            <a:ext cx="528915" cy="444416"/>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3" name="组合 32"/>
          <p:cNvGrpSpPr/>
          <p:nvPr/>
        </p:nvGrpSpPr>
        <p:grpSpPr>
          <a:xfrm>
            <a:off x="4419052" y="5217740"/>
            <a:ext cx="223013" cy="187385"/>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6" name="组合 35"/>
          <p:cNvGrpSpPr/>
          <p:nvPr/>
        </p:nvGrpSpPr>
        <p:grpSpPr>
          <a:xfrm>
            <a:off x="1942885" y="5751640"/>
            <a:ext cx="1178923" cy="990581"/>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39" name="组合 38"/>
          <p:cNvGrpSpPr/>
          <p:nvPr/>
        </p:nvGrpSpPr>
        <p:grpSpPr>
          <a:xfrm>
            <a:off x="1275029" y="5546735"/>
            <a:ext cx="520035" cy="436956"/>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2" name="组合 41"/>
          <p:cNvGrpSpPr/>
          <p:nvPr/>
        </p:nvGrpSpPr>
        <p:grpSpPr>
          <a:xfrm>
            <a:off x="291040" y="5829310"/>
            <a:ext cx="316781" cy="266173"/>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5" name="组合 44"/>
          <p:cNvGrpSpPr/>
          <p:nvPr/>
        </p:nvGrpSpPr>
        <p:grpSpPr>
          <a:xfrm>
            <a:off x="117129" y="5620677"/>
            <a:ext cx="158391" cy="133087"/>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386" name="文本占位符 1"/>
          <p:cNvSpPr>
            <a:spLocks noGrp="1"/>
          </p:cNvSpPr>
          <p:nvPr>
            <p:ph type="body" sz="quarter" idx="10"/>
          </p:nvPr>
        </p:nvSpPr>
        <p:spPr>
          <a:xfrm>
            <a:off x="1211263" y="2759075"/>
            <a:ext cx="1922462" cy="792163"/>
          </a:xfrm>
          <a:noFill/>
          <a:ln>
            <a:noFill/>
          </a:ln>
        </p:spPr>
        <p:txBody>
          <a:bodyPr anchor="ctr"/>
          <a:lstStyle/>
          <a:p>
            <a:pPr eaLnBrk="1" hangingPunct="1">
              <a:buClrTx/>
              <a:buSzTx/>
            </a:pPr>
            <a:r>
              <a:rPr lang="zh-CN" altLang="en-US" sz="6000" kern="1200" dirty="0">
                <a:latin typeface="+mj-ea"/>
                <a:ea typeface="+mj-ea"/>
                <a:cs typeface="+mn-cs"/>
              </a:rPr>
              <a:t>目录</a:t>
            </a:r>
            <a:endParaRPr lang="zh-CN" altLang="en-US" sz="6000" kern="1200" dirty="0">
              <a:latin typeface="+mj-ea"/>
              <a:ea typeface="+mj-ea"/>
              <a:cs typeface="+mn-cs"/>
            </a:endParaRPr>
          </a:p>
        </p:txBody>
      </p:sp>
      <p:sp>
        <p:nvSpPr>
          <p:cNvPr id="16387" name="文本占位符 2"/>
          <p:cNvSpPr>
            <a:spLocks noGrp="1"/>
          </p:cNvSpPr>
          <p:nvPr>
            <p:ph type="body" sz="quarter" idx="11"/>
          </p:nvPr>
        </p:nvSpPr>
        <p:spPr>
          <a:xfrm>
            <a:off x="1277938" y="4170363"/>
            <a:ext cx="1922462" cy="279400"/>
          </a:xfrm>
          <a:noFill/>
          <a:ln>
            <a:noFill/>
          </a:ln>
        </p:spPr>
        <p:txBody>
          <a:bodyPr anchor="t"/>
          <a:lstStyle/>
          <a:p>
            <a:pPr eaLnBrk="1" hangingPunct="1">
              <a:buClrTx/>
              <a:buSzTx/>
            </a:pPr>
            <a:r>
              <a:rPr lang="en-US" altLang="zh-CN" sz="2000" kern="1200" dirty="0">
                <a:latin typeface="Times New Roman" panose="02020603050405020304" pitchFamily="18" charset="0"/>
                <a:ea typeface="+mn-ea"/>
                <a:cs typeface="Times New Roman" panose="02020603050405020304" pitchFamily="18" charset="0"/>
              </a:rPr>
              <a:t>CONTENTS</a:t>
            </a:r>
            <a:endParaRPr lang="zh-CN" altLang="en-US" kern="1200" dirty="0">
              <a:latin typeface="Times New Roman" panose="02020603050405020304" pitchFamily="18" charset="0"/>
              <a:ea typeface="+mn-ea"/>
              <a:cs typeface="Times New Roman" panose="02020603050405020304" pitchFamily="18" charset="0"/>
            </a:endParaRPr>
          </a:p>
        </p:txBody>
      </p:sp>
      <p:sp>
        <p:nvSpPr>
          <p:cNvPr id="40" name="文本占位符 3"/>
          <p:cNvSpPr>
            <a:spLocks noGrp="1"/>
          </p:cNvSpPr>
          <p:nvPr/>
        </p:nvSpPr>
        <p:spPr>
          <a:xfrm>
            <a:off x="4691053" y="854840"/>
            <a:ext cx="1204384" cy="802217"/>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01</a:t>
            </a:r>
            <a:endParaRPr kumimoji="1" lang="zh-CN" altLang="en-US" sz="5335" b="1" i="0" u="none" strike="noStrike" kern="1200" cap="none" spc="0" normalizeH="0" baseline="0" noProof="0" dirty="0">
              <a:ln>
                <a:noFill/>
              </a:ln>
              <a:effectLst/>
              <a:uLnTx/>
              <a:uFillTx/>
              <a:latin typeface="+mn-lt"/>
              <a:ea typeface="+mn-ea"/>
              <a:cs typeface="+mn-cs"/>
            </a:endParaRPr>
          </a:p>
        </p:txBody>
      </p:sp>
      <p:sp>
        <p:nvSpPr>
          <p:cNvPr id="41" name="文本占位符 4"/>
          <p:cNvSpPr>
            <a:spLocks noGrp="1"/>
          </p:cNvSpPr>
          <p:nvPr/>
        </p:nvSpPr>
        <p:spPr>
          <a:xfrm>
            <a:off x="5718175" y="1019810"/>
            <a:ext cx="1975485" cy="471805"/>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kumimoji="0" lang="zh-CN" altLang="en-US" b="1" i="0" u="none" strike="noStrike" kern="1200" cap="none" spc="0" normalizeH="0" baseline="0" noProof="0" dirty="0">
                <a:ln>
                  <a:noFill/>
                </a:ln>
                <a:effectLst/>
                <a:uLnTx/>
                <a:uFillTx/>
                <a:latin typeface="+mn-ea"/>
                <a:cs typeface="+mn-cs"/>
              </a:rPr>
              <a:t>研究背景</a:t>
            </a:r>
            <a:endParaRPr kumimoji="0" lang="en-US" altLang="zh-CN" b="1" i="0" u="none" strike="noStrike" kern="1200" cap="none" spc="0" normalizeH="0" baseline="0" noProof="0" dirty="0">
              <a:ln>
                <a:noFill/>
              </a:ln>
              <a:effectLst/>
              <a:uLnTx/>
              <a:uFillTx/>
              <a:latin typeface="+mn-ea"/>
              <a:cs typeface="+mn-cs"/>
            </a:endParaRPr>
          </a:p>
        </p:txBody>
      </p:sp>
      <p:sp>
        <p:nvSpPr>
          <p:cNvPr id="42" name="文本占位符 5"/>
          <p:cNvSpPr>
            <a:spLocks noGrp="1"/>
          </p:cNvSpPr>
          <p:nvPr/>
        </p:nvSpPr>
        <p:spPr>
          <a:xfrm>
            <a:off x="4697975" y="1936023"/>
            <a:ext cx="1204384" cy="802217"/>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02</a:t>
            </a:r>
            <a:endParaRPr kumimoji="1" lang="zh-CN" altLang="en-US" sz="4800" b="1" i="0" u="none" strike="noStrike" kern="1200" cap="none" spc="0" normalizeH="0" baseline="0" noProof="0" dirty="0">
              <a:ln>
                <a:noFill/>
              </a:ln>
              <a:effectLst/>
              <a:uLnTx/>
              <a:uFillTx/>
              <a:latin typeface="+mn-lt"/>
              <a:ea typeface="+mn-ea"/>
              <a:cs typeface="+mn-cs"/>
            </a:endParaRPr>
          </a:p>
        </p:txBody>
      </p:sp>
      <p:sp>
        <p:nvSpPr>
          <p:cNvPr id="43" name="文本占位符 6"/>
          <p:cNvSpPr>
            <a:spLocks noGrp="1"/>
          </p:cNvSpPr>
          <p:nvPr/>
        </p:nvSpPr>
        <p:spPr>
          <a:xfrm>
            <a:off x="5718175" y="2101850"/>
            <a:ext cx="1775460" cy="4699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lang="zh-CN" altLang="en-US" dirty="0">
                <a:latin typeface="+mn-ea"/>
              </a:rPr>
              <a:t>技术路线</a:t>
            </a:r>
            <a:endParaRPr kumimoji="0" lang="en-US" altLang="zh-CN" b="1" i="0" u="none" strike="noStrike" kern="1200" cap="none" spc="0" normalizeH="0" baseline="0" noProof="0" dirty="0">
              <a:ln>
                <a:noFill/>
              </a:ln>
              <a:effectLst/>
              <a:uLnTx/>
              <a:uFillTx/>
              <a:latin typeface="+mn-ea"/>
              <a:cs typeface="+mn-cs"/>
            </a:endParaRPr>
          </a:p>
        </p:txBody>
      </p:sp>
      <p:sp>
        <p:nvSpPr>
          <p:cNvPr id="44" name="文本占位符 7"/>
          <p:cNvSpPr>
            <a:spLocks noGrp="1"/>
          </p:cNvSpPr>
          <p:nvPr/>
        </p:nvSpPr>
        <p:spPr>
          <a:xfrm>
            <a:off x="4690513" y="3017090"/>
            <a:ext cx="1204384" cy="8001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03</a:t>
            </a:r>
            <a:endParaRPr kumimoji="1" lang="zh-CN" altLang="en-US" sz="4265" b="1" i="0" u="none" strike="noStrike" kern="1200" cap="none" spc="0" normalizeH="0" baseline="0" noProof="0" dirty="0">
              <a:ln>
                <a:noFill/>
              </a:ln>
              <a:effectLst/>
              <a:uLnTx/>
              <a:uFillTx/>
              <a:latin typeface="+mn-lt"/>
              <a:ea typeface="+mn-ea"/>
              <a:cs typeface="+mn-cs"/>
            </a:endParaRPr>
          </a:p>
        </p:txBody>
      </p:sp>
      <p:sp>
        <p:nvSpPr>
          <p:cNvPr id="45" name="文本占位符 8"/>
          <p:cNvSpPr>
            <a:spLocks noGrp="1"/>
          </p:cNvSpPr>
          <p:nvPr/>
        </p:nvSpPr>
        <p:spPr>
          <a:xfrm>
            <a:off x="5721985" y="3114040"/>
            <a:ext cx="1773555" cy="4699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研究内容</a:t>
            </a:r>
            <a:endParaRPr kumimoji="0" lang="zh-CN" altLang="en-US" b="1" i="0" u="none" strike="noStrike" kern="1200" cap="none" spc="0" normalizeH="0" baseline="0" noProof="0" dirty="0">
              <a:ln>
                <a:noFill/>
              </a:ln>
              <a:effectLst/>
              <a:uLnTx/>
              <a:uFillTx/>
              <a:latin typeface="+mn-ea"/>
              <a:cs typeface="+mn-cs"/>
            </a:endParaRPr>
          </a:p>
        </p:txBody>
      </p:sp>
      <p:sp>
        <p:nvSpPr>
          <p:cNvPr id="46" name="文本占位符 9"/>
          <p:cNvSpPr>
            <a:spLocks noGrp="1"/>
          </p:cNvSpPr>
          <p:nvPr/>
        </p:nvSpPr>
        <p:spPr>
          <a:xfrm>
            <a:off x="4690235" y="4095830"/>
            <a:ext cx="1204384" cy="8001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265" b="1" i="0" u="none" strike="noStrike" kern="1200" cap="none" spc="0" normalizeH="0" baseline="0" noProof="0" dirty="0">
                <a:ln>
                  <a:noFill/>
                </a:ln>
                <a:effectLst/>
                <a:uLnTx/>
                <a:uFillTx/>
                <a:latin typeface="+mn-lt"/>
                <a:ea typeface="+mn-ea"/>
                <a:cs typeface="+mn-cs"/>
              </a:rPr>
              <a:t>04</a:t>
            </a:r>
            <a:endParaRPr kumimoji="1" lang="zh-CN" altLang="en-US" sz="4800" b="1" i="0" u="none" strike="noStrike" kern="1200" cap="none" spc="0" normalizeH="0" baseline="0" noProof="0" dirty="0">
              <a:ln>
                <a:noFill/>
              </a:ln>
              <a:effectLst/>
              <a:uLnTx/>
              <a:uFillTx/>
              <a:latin typeface="+mn-lt"/>
              <a:ea typeface="+mn-ea"/>
              <a:cs typeface="+mn-cs"/>
            </a:endParaRPr>
          </a:p>
        </p:txBody>
      </p:sp>
      <p:sp>
        <p:nvSpPr>
          <p:cNvPr id="47" name="文本占位符 10"/>
          <p:cNvSpPr>
            <a:spLocks noGrp="1"/>
          </p:cNvSpPr>
          <p:nvPr/>
        </p:nvSpPr>
        <p:spPr>
          <a:xfrm>
            <a:off x="5718175" y="4237990"/>
            <a:ext cx="1957705" cy="4699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auto" latinLnBrk="0" hangingPunct="0">
              <a:lnSpc>
                <a:spcPct val="90000"/>
              </a:lnSpc>
              <a:spcBef>
                <a:spcPts val="1000"/>
              </a:spcBef>
              <a:spcAft>
                <a:spcPts val="0"/>
              </a:spcAft>
              <a:buClrTx/>
              <a:buSzTx/>
              <a:buFont typeface="Arial" panose="020B0604020202020204" pitchFamily="34" charset="0"/>
              <a:buNone/>
              <a:defRPr/>
            </a:pPr>
            <a:r>
              <a:rPr lang="zh-CN" altLang="en-US" dirty="0">
                <a:solidFill>
                  <a:srgbClr val="2C9F76"/>
                </a:solidFill>
                <a:latin typeface="+mn-ea"/>
              </a:rPr>
              <a:t>结论与展望</a:t>
            </a:r>
            <a:endParaRPr kumimoji="0" lang="zh-CN" altLang="en-US" b="1" i="0" u="none" strike="noStrike" kern="1200" cap="none" spc="0" normalizeH="0" baseline="0" noProof="0" dirty="0">
              <a:ln>
                <a:noFill/>
              </a:ln>
              <a:effectLst/>
              <a:uLnTx/>
              <a:uFillTx/>
              <a:latin typeface="+mn-ea"/>
              <a:cs typeface="+mn-cs"/>
            </a:endParaRPr>
          </a:p>
        </p:txBody>
      </p:sp>
      <p:sp>
        <p:nvSpPr>
          <p:cNvPr id="48" name="文本占位符 9"/>
          <p:cNvSpPr txBox="1"/>
          <p:nvPr/>
        </p:nvSpPr>
        <p:spPr>
          <a:xfrm>
            <a:off x="4697669" y="5174744"/>
            <a:ext cx="1204384" cy="81382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60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fontAlgn="auto" hangingPunct="1">
              <a:spcAft>
                <a:spcPts val="0"/>
              </a:spcAft>
              <a:defRPr/>
            </a:pPr>
            <a:r>
              <a:rPr kumimoji="1" lang="en-US" altLang="zh-CN" sz="4265" dirty="0"/>
              <a:t>05</a:t>
            </a:r>
            <a:endParaRPr kumimoji="1" lang="zh-CN" altLang="en-US" sz="4800" dirty="0"/>
          </a:p>
        </p:txBody>
      </p:sp>
      <p:sp>
        <p:nvSpPr>
          <p:cNvPr id="49" name="文本占位符 10"/>
          <p:cNvSpPr txBox="1"/>
          <p:nvPr/>
        </p:nvSpPr>
        <p:spPr>
          <a:xfrm>
            <a:off x="5721985" y="5320030"/>
            <a:ext cx="1440815" cy="469900"/>
          </a:xfrm>
          <a:prstGeom prst="rect">
            <a:avLst/>
          </a:prstGeom>
        </p:spPr>
        <p:txBody>
          <a:bodyPr anchor="ctr"/>
          <a:lstStyle>
            <a:lvl1pPr marL="0" indent="0" algn="l" rtl="0" eaLnBrk="0" fontAlgn="base" hangingPunct="0">
              <a:lnSpc>
                <a:spcPct val="90000"/>
              </a:lnSpc>
              <a:spcBef>
                <a:spcPts val="1000"/>
              </a:spcBef>
              <a:spcAft>
                <a:spcPct val="0"/>
              </a:spcAft>
              <a:buFont typeface="Arial" panose="020B0604020202020204" pitchFamily="34" charset="0"/>
              <a:buNone/>
              <a:defRPr sz="2400" b="1" kern="1200">
                <a:solidFill>
                  <a:schemeClr val="accent4"/>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fontAlgn="auto">
              <a:spcAft>
                <a:spcPts val="0"/>
              </a:spcAft>
              <a:buClrTx/>
              <a:buSzTx/>
              <a:defRPr/>
            </a:pPr>
            <a:r>
              <a:rPr lang="zh-CN" altLang="en-US" sz="2400" dirty="0">
                <a:solidFill>
                  <a:srgbClr val="2C9F76"/>
                </a:solidFill>
                <a:latin typeface="+mn-ea"/>
              </a:rPr>
              <a:t>致谢</a:t>
            </a:r>
            <a:endParaRPr lang="zh-CN" altLang="en-US" sz="2400" dirty="0">
              <a:solidFill>
                <a:srgbClr val="2C9F76"/>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04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结论与展望</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结论</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2" name="Text Box 1"/>
          <p:cNvSpPr txBox="1"/>
          <p:nvPr/>
        </p:nvSpPr>
        <p:spPr>
          <a:xfrm>
            <a:off x="523875" y="1369695"/>
            <a:ext cx="8096250" cy="4246245"/>
          </a:xfrm>
          <a:prstGeom prst="rect">
            <a:avLst/>
          </a:prstGeom>
          <a:noFill/>
        </p:spPr>
        <p:txBody>
          <a:bodyPr wrap="square" rtlCol="0" anchor="t">
            <a:spAutoFit/>
          </a:bodyPr>
          <a:p>
            <a:pPr marL="0" algn="just">
              <a:lnSpc>
                <a:spcPct val="150000"/>
              </a:lnSpc>
            </a:pPr>
            <a:r>
              <a:rPr lang="en-US" altLang="zh-CN" sz="1800">
                <a:latin typeface="Times New Roman" panose="02020603050405020304" pitchFamily="18" charset="0"/>
                <a:ea typeface="宋体" panose="02010600030101010101" pitchFamily="2" charset="-122"/>
                <a:sym typeface="+mn-ea"/>
              </a:rPr>
              <a:t>        </a:t>
            </a:r>
            <a:r>
              <a:rPr lang="zh-CN" sz="1800">
                <a:latin typeface="Times New Roman" panose="02020603050405020304" pitchFamily="18" charset="0"/>
                <a:ea typeface="宋体" panose="02010600030101010101" pitchFamily="2" charset="-122"/>
                <a:sym typeface="+mn-ea"/>
              </a:rPr>
              <a:t>（</a:t>
            </a:r>
            <a:r>
              <a:rPr lang="en-US" sz="1800">
                <a:latin typeface="Times New Roman" panose="02020603050405020304" pitchFamily="18" charset="0"/>
                <a:ea typeface="宋体" panose="02010600030101010101" pitchFamily="2" charset="-122"/>
                <a:sym typeface="+mn-ea"/>
              </a:rPr>
              <a:t>1</a:t>
            </a:r>
            <a:r>
              <a:rPr lang="zh-CN" sz="1800">
                <a:latin typeface="Times New Roman" panose="02020603050405020304" pitchFamily="18" charset="0"/>
                <a:ea typeface="宋体" panose="02010600030101010101" pitchFamily="2" charset="-122"/>
                <a:sym typeface="+mn-ea"/>
              </a:rPr>
              <a:t>）</a:t>
            </a:r>
            <a:r>
              <a:rPr lang="zh-CN" sz="1800">
                <a:ea typeface="宋体" panose="02010600030101010101" pitchFamily="2" charset="-122"/>
                <a:sym typeface="+mn-ea"/>
              </a:rPr>
              <a:t>在水热转化木纤维板的过程中，固相氮最容易被去除。在水热条件下，</a:t>
            </a:r>
            <a:r>
              <a:rPr lang="en-US" sz="1800">
                <a:latin typeface="Times New Roman" panose="02020603050405020304" pitchFamily="18" charset="0"/>
                <a:ea typeface="宋体" panose="02010600030101010101" pitchFamily="2" charset="-122"/>
                <a:sym typeface="+mn-ea"/>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a:ea typeface="宋体" panose="02010600030101010101" pitchFamily="2" charset="-122"/>
                <a:sym typeface="+mn-ea"/>
              </a:rPr>
              <a:t>时，约可以去除</a:t>
            </a:r>
            <a:r>
              <a:rPr lang="en-US" sz="1800">
                <a:latin typeface="Times New Roman" panose="02020603050405020304" pitchFamily="18" charset="0"/>
                <a:ea typeface="宋体" panose="02010600030101010101" pitchFamily="2" charset="-122"/>
                <a:sym typeface="+mn-ea"/>
              </a:rPr>
              <a:t>52%</a:t>
            </a:r>
            <a:r>
              <a:rPr lang="zh-CN" sz="1800">
                <a:ea typeface="宋体" panose="02010600030101010101" pitchFamily="2" charset="-122"/>
                <a:sym typeface="+mn-ea"/>
              </a:rPr>
              <a:t>的固态氮。</a:t>
            </a:r>
            <a:r>
              <a:rPr lang="zh-CN" sz="1800">
                <a:latin typeface="Times New Roman" panose="02020603050405020304" pitchFamily="18" charset="0"/>
                <a:ea typeface="宋体" panose="02010600030101010101" pitchFamily="2" charset="-122"/>
                <a:sym typeface="+mn-ea"/>
              </a:rPr>
              <a:t>氮的保留率上升的主要原因是木质纤维素在水热温度升高的条件下发生水解反应。随着温度的增加，木质纤维素中的聚合糖类和半纤维素得以分解，这加强了其中氮的</a:t>
            </a:r>
            <a:r>
              <a:rPr lang="zh-CN" sz="1800">
                <a:latin typeface="Times New Roman" panose="02020603050405020304" pitchFamily="18" charset="0"/>
                <a:ea typeface="宋体" panose="02010600030101010101" pitchFamily="2" charset="-122"/>
                <a:sym typeface="+mn-ea"/>
              </a:rPr>
              <a:t>固集</a:t>
            </a:r>
            <a:r>
              <a:rPr lang="zh-CN" sz="1800">
                <a:latin typeface="Times New Roman" panose="02020603050405020304" pitchFamily="18" charset="0"/>
                <a:ea typeface="宋体" panose="02010600030101010101" pitchFamily="2" charset="-122"/>
                <a:sym typeface="+mn-ea"/>
              </a:rPr>
              <a:t>。</a:t>
            </a:r>
            <a:r>
              <a:rPr lang="zh-CN" sz="1800">
                <a:ea typeface="宋体" panose="02010600030101010101" pitchFamily="2" charset="-122"/>
                <a:sym typeface="+mn-ea"/>
              </a:rPr>
              <a:t>此外，超过</a:t>
            </a:r>
            <a:r>
              <a:rPr lang="en-US" sz="1800">
                <a:latin typeface="Times New Roman" panose="02020603050405020304" pitchFamily="18" charset="0"/>
                <a:ea typeface="宋体" panose="02010600030101010101" pitchFamily="2" charset="-122"/>
                <a:sym typeface="+mn-ea"/>
              </a:rPr>
              <a:t>220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a:ea typeface="宋体" panose="02010600030101010101" pitchFamily="2" charset="-122"/>
                <a:sym typeface="+mn-ea"/>
              </a:rPr>
              <a:t>的温度对小分子液相氮结构的解离没有明显影响，有利于</a:t>
            </a:r>
            <a:r>
              <a:rPr lang="zh-CN" sz="1800">
                <a:latin typeface="Times New Roman" panose="02020603050405020304" pitchFamily="18" charset="0"/>
                <a:ea typeface="宋体" panose="02010600030101010101" pitchFamily="2" charset="-122"/>
                <a:sym typeface="+mn-ea"/>
              </a:rPr>
              <a:t>含</a:t>
            </a:r>
            <a:r>
              <a:rPr lang="zh-CN" sz="1800">
                <a:ea typeface="宋体" panose="02010600030101010101" pitchFamily="2" charset="-122"/>
                <a:sym typeface="+mn-ea"/>
              </a:rPr>
              <a:t>氮</a:t>
            </a:r>
            <a:r>
              <a:rPr lang="zh-CN" sz="1800">
                <a:latin typeface="Times New Roman" panose="02020603050405020304" pitchFamily="18" charset="0"/>
                <a:ea typeface="宋体" panose="02010600030101010101" pitchFamily="2" charset="-122"/>
                <a:sym typeface="+mn-ea"/>
              </a:rPr>
              <a:t>胶黏</a:t>
            </a:r>
            <a:r>
              <a:rPr lang="zh-CN" sz="1800">
                <a:ea typeface="宋体" panose="02010600030101010101" pitchFamily="2" charset="-122"/>
                <a:sym typeface="+mn-ea"/>
              </a:rPr>
              <a:t>剂的</a:t>
            </a:r>
            <a:r>
              <a:rPr lang="zh-CN" sz="1800">
                <a:latin typeface="Times New Roman" panose="02020603050405020304" pitchFamily="18" charset="0"/>
                <a:ea typeface="宋体" panose="02010600030101010101" pitchFamily="2" charset="-122"/>
                <a:sym typeface="+mn-ea"/>
              </a:rPr>
              <a:t>处理</a:t>
            </a:r>
            <a:r>
              <a:rPr lang="zh-CN" sz="1800">
                <a:ea typeface="宋体" panose="02010600030101010101" pitchFamily="2" charset="-122"/>
                <a:sym typeface="+mn-ea"/>
              </a:rPr>
              <a:t>。</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a:latin typeface="Times New Roman" panose="02020603050405020304" pitchFamily="18" charset="0"/>
                <a:ea typeface="宋体" panose="02010600030101010101" pitchFamily="2" charset="-122"/>
                <a:sym typeface="+mn-ea"/>
              </a:rPr>
              <a:t>        </a:t>
            </a:r>
            <a:r>
              <a:rPr lang="zh-CN" sz="1800">
                <a:latin typeface="Times New Roman" panose="02020603050405020304" pitchFamily="18" charset="0"/>
                <a:ea typeface="宋体" panose="02010600030101010101" pitchFamily="2" charset="-122"/>
                <a:sym typeface="+mn-ea"/>
              </a:rPr>
              <a:t>（</a:t>
            </a:r>
            <a:r>
              <a:rPr lang="en-US" sz="1800">
                <a:latin typeface="Times New Roman" panose="02020603050405020304" pitchFamily="18" charset="0"/>
                <a:ea typeface="宋体" panose="02010600030101010101" pitchFamily="2" charset="-122"/>
                <a:sym typeface="+mn-ea"/>
              </a:rPr>
              <a:t>2</a:t>
            </a:r>
            <a:r>
              <a:rPr lang="zh-CN" sz="1800">
                <a:latin typeface="Times New Roman" panose="02020603050405020304" pitchFamily="18" charset="0"/>
                <a:ea typeface="宋体" panose="02010600030101010101" pitchFamily="2" charset="-122"/>
                <a:sym typeface="+mn-ea"/>
              </a:rPr>
              <a:t>）随着水热温度的升高，木质纤维板中的木质组分</a:t>
            </a:r>
            <a:r>
              <a:rPr lang="en-US" sz="1800">
                <a:latin typeface="Times New Roman" panose="02020603050405020304" pitchFamily="18" charset="0"/>
                <a:ea typeface="宋体" panose="02010600030101010101" pitchFamily="2" charset="-122"/>
                <a:sym typeface="+mn-ea"/>
              </a:rPr>
              <a:t>-</a:t>
            </a:r>
            <a:r>
              <a:rPr lang="zh-CN" sz="1800">
                <a:latin typeface="Times New Roman" panose="02020603050405020304" pitchFamily="18" charset="0"/>
                <a:ea typeface="宋体" panose="02010600030101010101" pitchFamily="2" charset="-122"/>
                <a:sym typeface="+mn-ea"/>
              </a:rPr>
              <a:t>半纤维素和纤维素，会发生水解。一部分液态氮通过</a:t>
            </a:r>
            <a:r>
              <a:rPr lang="en-US" sz="1800">
                <a:latin typeface="Times New Roman" panose="02020603050405020304" pitchFamily="18" charset="0"/>
                <a:ea typeface="宋体" panose="02010600030101010101" pitchFamily="2" charset="-122"/>
                <a:sym typeface="+mn-ea"/>
              </a:rPr>
              <a:t>Maillard</a:t>
            </a:r>
            <a:r>
              <a:rPr lang="zh-CN" sz="1800">
                <a:ea typeface="宋体" panose="02010600030101010101" pitchFamily="2" charset="-122"/>
                <a:sym typeface="+mn-ea"/>
              </a:rPr>
              <a:t>反应</a:t>
            </a:r>
            <a:r>
              <a:rPr lang="zh-CN" sz="1800">
                <a:latin typeface="Times New Roman" panose="02020603050405020304" pitchFamily="18" charset="0"/>
                <a:ea typeface="宋体" panose="02010600030101010101" pitchFamily="2" charset="-122"/>
                <a:sym typeface="+mn-ea"/>
              </a:rPr>
              <a:t>再次返回产品的固相。</a:t>
            </a:r>
            <a:r>
              <a:rPr lang="zh-CN" sz="1800">
                <a:ea typeface="宋体" panose="02010600030101010101" pitchFamily="2" charset="-122"/>
                <a:sym typeface="+mn-ea"/>
              </a:rPr>
              <a:t>在水热温度低于</a:t>
            </a:r>
            <a:r>
              <a:rPr lang="en-US" sz="1800">
                <a:latin typeface="Times New Roman" panose="02020603050405020304" pitchFamily="18" charset="0"/>
                <a:ea typeface="宋体" panose="02010600030101010101" pitchFamily="2" charset="-122"/>
                <a:sym typeface="+mn-ea"/>
              </a:rPr>
              <a:t>240</a:t>
            </a:r>
            <a:r>
              <a:rPr lang="en-US" sz="1800">
                <a:latin typeface="Times New Roman" panose="02020603050405020304" pitchFamily="18" charset="0"/>
                <a:ea typeface="宋体" panose="02010600030101010101" pitchFamily="2" charset="-122"/>
                <a:sym typeface="+mn-ea"/>
              </a:rPr>
              <a:t> </a:t>
            </a:r>
            <a:r>
              <a:rPr lang="en-US" sz="1800">
                <a:latin typeface="宋体" panose="02010600030101010101" pitchFamily="2" charset="-122"/>
                <a:ea typeface="宋体" panose="02010600030101010101" pitchFamily="2" charset="-122"/>
                <a:cs typeface="Times New Roman" panose="02020603050405020304" pitchFamily="18" charset="0"/>
                <a:sym typeface="+mn-ea"/>
              </a:rPr>
              <a:t>℃</a:t>
            </a:r>
            <a:r>
              <a:rPr lang="zh-CN" sz="1800">
                <a:ea typeface="宋体" panose="02010600030101010101" pitchFamily="2" charset="-122"/>
                <a:sym typeface="+mn-ea"/>
              </a:rPr>
              <a:t>时，液</a:t>
            </a:r>
            <a:r>
              <a:rPr lang="zh-CN" sz="1800">
                <a:latin typeface="Times New Roman" panose="02020603050405020304" pitchFamily="18" charset="0"/>
                <a:ea typeface="宋体" panose="02010600030101010101" pitchFamily="2" charset="-122"/>
                <a:sym typeface="+mn-ea"/>
              </a:rPr>
              <a:t>相</a:t>
            </a:r>
            <a:r>
              <a:rPr lang="zh-CN" sz="1800">
                <a:ea typeface="宋体" panose="02010600030101010101" pitchFamily="2" charset="-122"/>
                <a:sym typeface="+mn-ea"/>
              </a:rPr>
              <a:t>氮对固相的影响随温度升高而增强。</a:t>
            </a:r>
            <a:r>
              <a:rPr lang="zh-CN" sz="1800">
                <a:latin typeface="Times New Roman" panose="02020603050405020304" pitchFamily="18" charset="0"/>
                <a:ea typeface="宋体" panose="02010600030101010101" pitchFamily="2" charset="-122"/>
                <a:sym typeface="+mn-ea"/>
              </a:rPr>
              <a:t>在低温水热的环境下，固相产物的合成反应通常会得到一定程度的增强。这是因为低温水热环境下，有利于引发固相产物的聚合反应和芳构化过程。</a:t>
            </a:r>
            <a:endParaRPr lang="zh-CN" sz="1800" kern="0" dirty="0">
              <a:latin typeface="微软雅黑" panose="020B0503020204020204" pitchFamily="34" charset="-122"/>
              <a:ea typeface="宋体" panose="02010600030101010101" pitchFamily="2" charset="-122"/>
              <a:cs typeface="+mn-ea"/>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04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结论与展望</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结论</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3" name="Text Box 2"/>
          <p:cNvSpPr txBox="1"/>
          <p:nvPr/>
        </p:nvSpPr>
        <p:spPr>
          <a:xfrm>
            <a:off x="523875" y="1369695"/>
            <a:ext cx="8096250" cy="2168525"/>
          </a:xfrm>
          <a:prstGeom prst="rect">
            <a:avLst/>
          </a:prstGeom>
          <a:noFill/>
        </p:spPr>
        <p:txBody>
          <a:bodyPr wrap="square" rtlCol="0" anchor="t">
            <a:spAutoFit/>
          </a:bodyPr>
          <a:p>
            <a:pPr marL="0" algn="just">
              <a:lnSpc>
                <a:spcPct val="150000"/>
              </a:lnSpc>
            </a:pPr>
            <a:r>
              <a:rPr lang="en-US" altLang="zh-CN" sz="1800">
                <a:latin typeface="Times New Roman" panose="02020603050405020304" pitchFamily="18" charset="0"/>
                <a:ea typeface="宋体" panose="02010600030101010101" pitchFamily="2" charset="-122"/>
                <a:sym typeface="+mn-ea"/>
              </a:rPr>
              <a:t>        </a:t>
            </a:r>
            <a:r>
              <a:rPr lang="zh-CN" sz="1800">
                <a:latin typeface="Times New Roman" panose="02020603050405020304" pitchFamily="18" charset="0"/>
                <a:ea typeface="宋体" panose="02010600030101010101" pitchFamily="2" charset="-122"/>
                <a:sym typeface="+mn-ea"/>
              </a:rPr>
              <a:t>（</a:t>
            </a:r>
            <a:r>
              <a:rPr lang="en-US" sz="1800">
                <a:latin typeface="Times New Roman" panose="02020603050405020304" pitchFamily="18" charset="0"/>
                <a:ea typeface="宋体" panose="02010600030101010101" pitchFamily="2" charset="-122"/>
                <a:sym typeface="+mn-ea"/>
              </a:rPr>
              <a:t>3</a:t>
            </a:r>
            <a:r>
              <a:rPr lang="zh-CN" sz="1800">
                <a:latin typeface="Times New Roman" panose="02020603050405020304" pitchFamily="18" charset="0"/>
                <a:ea typeface="宋体" panose="02010600030101010101" pitchFamily="2" charset="-122"/>
                <a:sym typeface="+mn-ea"/>
              </a:rPr>
              <a:t>）</a:t>
            </a:r>
            <a:r>
              <a:rPr lang="zh-CN" sz="1800">
                <a:ea typeface="宋体" panose="02010600030101010101" pitchFamily="2" charset="-122"/>
                <a:sym typeface="+mn-ea"/>
              </a:rPr>
              <a:t>随着水热温度的升高，固相中的氮结构逐渐从</a:t>
            </a:r>
            <a:r>
              <a:rPr lang="zh-CN" sz="1800">
                <a:latin typeface="Times New Roman" panose="02020603050405020304" pitchFamily="18" charset="0"/>
                <a:ea typeface="宋体" panose="02010600030101010101" pitchFamily="2" charset="-122"/>
                <a:sym typeface="+mn-ea"/>
              </a:rPr>
              <a:t>氨</a:t>
            </a:r>
            <a:r>
              <a:rPr lang="zh-CN" sz="1800">
                <a:ea typeface="宋体" panose="02010600030101010101" pitchFamily="2" charset="-122"/>
                <a:sym typeface="+mn-ea"/>
              </a:rPr>
              <a:t>氮转变为杂环氮，并且该氮结构的热稳定性也增加。</a:t>
            </a:r>
            <a:endParaRPr lang="zh-CN" sz="1800" b="0">
              <a:latin typeface="Times New Roman" panose="02020603050405020304" pitchFamily="18" charset="0"/>
              <a:ea typeface="宋体" panose="02010600030101010101" pitchFamily="2" charset="-122"/>
            </a:endParaRPr>
          </a:p>
          <a:p>
            <a:pPr marL="0" algn="just">
              <a:lnSpc>
                <a:spcPct val="150000"/>
              </a:lnSpc>
            </a:pPr>
            <a:r>
              <a:rPr lang="en-US" altLang="zh-CN" sz="1800">
                <a:latin typeface="Times New Roman" panose="02020603050405020304" pitchFamily="18" charset="0"/>
                <a:ea typeface="宋体" panose="02010600030101010101" pitchFamily="2" charset="-122"/>
                <a:sym typeface="+mn-ea"/>
              </a:rPr>
              <a:t>        </a:t>
            </a:r>
            <a:r>
              <a:rPr lang="zh-CN" sz="1800">
                <a:latin typeface="Times New Roman" panose="02020603050405020304" pitchFamily="18" charset="0"/>
                <a:ea typeface="宋体" panose="02010600030101010101" pitchFamily="2" charset="-122"/>
                <a:sym typeface="+mn-ea"/>
              </a:rPr>
              <a:t>（</a:t>
            </a:r>
            <a:r>
              <a:rPr lang="en-US" sz="1800">
                <a:latin typeface="Times New Roman" panose="02020603050405020304" pitchFamily="18" charset="0"/>
                <a:ea typeface="宋体" panose="02010600030101010101" pitchFamily="2" charset="-122"/>
                <a:sym typeface="+mn-ea"/>
              </a:rPr>
              <a:t>4</a:t>
            </a:r>
            <a:r>
              <a:rPr lang="zh-CN" sz="1800">
                <a:latin typeface="Times New Roman" panose="02020603050405020304" pitchFamily="18" charset="0"/>
                <a:ea typeface="宋体" panose="02010600030101010101" pitchFamily="2" charset="-122"/>
                <a:sym typeface="+mn-ea"/>
              </a:rPr>
              <a:t>）半纤维素和纤维素的水解提供了反应的中间产物，促进了</a:t>
            </a:r>
            <a:r>
              <a:rPr lang="en-US" sz="1800">
                <a:latin typeface="Times New Roman" panose="02020603050405020304" pitchFamily="18" charset="0"/>
                <a:ea typeface="宋体" panose="02010600030101010101" pitchFamily="2" charset="-122"/>
                <a:sym typeface="+mn-ea"/>
              </a:rPr>
              <a:t>NH</a:t>
            </a:r>
            <a:r>
              <a:rPr lang="en-US" sz="1800" baseline="-25000">
                <a:latin typeface="Times New Roman" panose="02020603050405020304" pitchFamily="18" charset="0"/>
                <a:ea typeface="宋体" panose="02010600030101010101" pitchFamily="2" charset="-122"/>
                <a:sym typeface="+mn-ea"/>
              </a:rPr>
              <a:t>4</a:t>
            </a:r>
            <a:r>
              <a:rPr lang="en-US" sz="1800" baseline="30000">
                <a:latin typeface="Times New Roman" panose="02020603050405020304" pitchFamily="18" charset="0"/>
                <a:ea typeface="宋体" panose="02010600030101010101" pitchFamily="2" charset="-122"/>
                <a:sym typeface="+mn-ea"/>
              </a:rPr>
              <a:t>+</a:t>
            </a:r>
            <a:r>
              <a:rPr lang="en-US" sz="1800">
                <a:latin typeface="Times New Roman" panose="02020603050405020304" pitchFamily="18" charset="0"/>
                <a:ea typeface="宋体" panose="02010600030101010101" pitchFamily="2" charset="-122"/>
                <a:sym typeface="+mn-ea"/>
              </a:rPr>
              <a:t>-N</a:t>
            </a:r>
            <a:r>
              <a:rPr lang="zh-CN" sz="1800">
                <a:latin typeface="Times New Roman" panose="02020603050405020304" pitchFamily="18" charset="0"/>
                <a:ea typeface="宋体" panose="02010600030101010101" pitchFamily="2" charset="-122"/>
                <a:sym typeface="+mn-ea"/>
              </a:rPr>
              <a:t>向有机氮的转变。</a:t>
            </a:r>
            <a:r>
              <a:rPr lang="zh-CN" sz="1800">
                <a:ea typeface="宋体" panose="02010600030101010101" pitchFamily="2" charset="-122"/>
                <a:sym typeface="+mn-ea"/>
              </a:rPr>
              <a:t>水热过程中的液</a:t>
            </a:r>
            <a:r>
              <a:rPr lang="zh-CN" sz="1800">
                <a:latin typeface="Times New Roman" panose="02020603050405020304" pitchFamily="18" charset="0"/>
                <a:ea typeface="宋体" panose="02010600030101010101" pitchFamily="2" charset="-122"/>
                <a:sym typeface="+mn-ea"/>
              </a:rPr>
              <a:t>相</a:t>
            </a:r>
            <a:r>
              <a:rPr lang="zh-CN" sz="1800">
                <a:ea typeface="宋体" panose="02010600030101010101" pitchFamily="2" charset="-122"/>
                <a:sym typeface="+mn-ea"/>
              </a:rPr>
              <a:t>氮主要包含有机氮和</a:t>
            </a:r>
            <a:r>
              <a:rPr lang="zh-CN" sz="1800">
                <a:latin typeface="Times New Roman" panose="02020603050405020304" pitchFamily="18" charset="0"/>
                <a:ea typeface="宋体" panose="02010600030101010101" pitchFamily="2" charset="-122"/>
                <a:sym typeface="+mn-ea"/>
              </a:rPr>
              <a:t>氨</a:t>
            </a:r>
            <a:r>
              <a:rPr lang="zh-CN" sz="1800">
                <a:ea typeface="宋体" panose="02010600030101010101" pitchFamily="2" charset="-122"/>
                <a:sym typeface="+mn-ea"/>
              </a:rPr>
              <a:t>氮</a:t>
            </a:r>
            <a:r>
              <a:rPr lang="zh-CN" sz="1800">
                <a:latin typeface="Times New Roman" panose="02020603050405020304" pitchFamily="18" charset="0"/>
                <a:ea typeface="宋体" panose="02010600030101010101" pitchFamily="2" charset="-122"/>
                <a:sym typeface="+mn-ea"/>
              </a:rPr>
              <a:t>，</a:t>
            </a:r>
            <a:r>
              <a:rPr lang="zh-CN" sz="1800">
                <a:ea typeface="宋体" panose="02010600030101010101" pitchFamily="2" charset="-122"/>
                <a:sym typeface="+mn-ea"/>
              </a:rPr>
              <a:t>液</a:t>
            </a:r>
            <a:r>
              <a:rPr lang="zh-CN" sz="1800">
                <a:latin typeface="Times New Roman" panose="02020603050405020304" pitchFamily="18" charset="0"/>
                <a:ea typeface="宋体" panose="02010600030101010101" pitchFamily="2" charset="-122"/>
                <a:sym typeface="+mn-ea"/>
              </a:rPr>
              <a:t>相</a:t>
            </a:r>
            <a:r>
              <a:rPr lang="zh-CN" sz="1800">
                <a:ea typeface="宋体" panose="02010600030101010101" pitchFamily="2" charset="-122"/>
                <a:sym typeface="+mn-ea"/>
              </a:rPr>
              <a:t>氮的转化主要在脱氨反应和</a:t>
            </a:r>
            <a:r>
              <a:rPr lang="en-US" sz="1800">
                <a:latin typeface="Times New Roman" panose="02020603050405020304" pitchFamily="18" charset="0"/>
                <a:ea typeface="宋体" panose="02010600030101010101" pitchFamily="2" charset="-122"/>
                <a:sym typeface="+mn-ea"/>
              </a:rPr>
              <a:t>Maillard</a:t>
            </a:r>
            <a:r>
              <a:rPr lang="zh-CN" sz="1800">
                <a:ea typeface="宋体" panose="02010600030101010101" pitchFamily="2" charset="-122"/>
                <a:sym typeface="+mn-ea"/>
              </a:rPr>
              <a:t>反应的作用下</a:t>
            </a:r>
            <a:r>
              <a:rPr lang="zh-CN" sz="1800">
                <a:ea typeface="宋体" panose="02010600030101010101" pitchFamily="2" charset="-122"/>
                <a:sym typeface="+mn-ea"/>
              </a:rPr>
              <a:t>发生</a:t>
            </a:r>
            <a:r>
              <a:rPr lang="zh-CN" sz="1800">
                <a:ea typeface="宋体" panose="02010600030101010101" pitchFamily="2" charset="-122"/>
                <a:sym typeface="+mn-ea"/>
              </a:rPr>
              <a:t>。</a:t>
            </a:r>
            <a:endParaRPr lang="zh-CN" sz="1800" kern="0" dirty="0">
              <a:latin typeface="微软雅黑" panose="020B0503020204020204" pitchFamily="34" charset="-122"/>
              <a:ea typeface="宋体" panose="02010600030101010101" pitchFamily="2" charset="-122"/>
              <a:cs typeface="+mn-ea"/>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04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结论与展望</a:t>
            </a:r>
            <a:r>
              <a:rPr lang="en-US" altLang="zh-CN" dirty="0">
                <a:latin typeface="黑体" panose="02010600030101010101" pitchFamily="49" charset="-122"/>
                <a:ea typeface="黑体" panose="02010600030101010101" pitchFamily="49" charset="-122"/>
                <a:cs typeface="黑体" panose="02010600030101010101" pitchFamily="49" charset="-122"/>
                <a:sym typeface="+mn-ea"/>
              </a:rPr>
              <a:t>——</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展望</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3" name="Text Box 2"/>
          <p:cNvSpPr txBox="1"/>
          <p:nvPr/>
        </p:nvSpPr>
        <p:spPr>
          <a:xfrm>
            <a:off x="523875" y="1369695"/>
            <a:ext cx="8096250" cy="4246245"/>
          </a:xfrm>
          <a:prstGeom prst="rect">
            <a:avLst/>
          </a:prstGeom>
          <a:noFill/>
        </p:spPr>
        <p:txBody>
          <a:bodyPr wrap="square" rtlCol="0" anchor="t">
            <a:spAutoFit/>
          </a:bodyPr>
          <a:p>
            <a:pPr marL="0" algn="just">
              <a:lnSpc>
                <a:spcPct val="150000"/>
              </a:lnSpc>
            </a:pPr>
            <a:r>
              <a:rPr lang="en-US" sz="1800">
                <a:ea typeface="宋体" panose="02010600030101010101" pitchFamily="2" charset="-122"/>
                <a:sym typeface="+mn-ea"/>
              </a:rPr>
              <a:t>       </a:t>
            </a:r>
            <a:r>
              <a:rPr sz="1800">
                <a:ea typeface="宋体" panose="02010600030101010101" pitchFamily="2" charset="-122"/>
                <a:sym typeface="+mn-ea"/>
              </a:rPr>
              <a:t>基于以上结论，我们可以得出以下重要推论：在人造板的生产和处理过程中，引入木糖可以一定程度上提升氮迁移转化的效果。因此，合理控制水热温度和木糖使用量，可以为废弃人造板处理工艺的优化和改进提供可靠的理论支持。</a:t>
            </a:r>
            <a:endParaRPr sz="1800" b="0">
              <a:ea typeface="宋体" panose="02010600030101010101" pitchFamily="2" charset="-122"/>
            </a:endParaRPr>
          </a:p>
          <a:p>
            <a:pPr marL="0" algn="just">
              <a:lnSpc>
                <a:spcPct val="150000"/>
              </a:lnSpc>
            </a:pPr>
            <a:r>
              <a:rPr lang="en-US" sz="1800">
                <a:ea typeface="宋体" panose="02010600030101010101" pitchFamily="2" charset="-122"/>
                <a:sym typeface="+mn-ea"/>
              </a:rPr>
              <a:t>       </a:t>
            </a:r>
            <a:r>
              <a:rPr sz="1800">
                <a:ea typeface="宋体" panose="02010600030101010101" pitchFamily="2" charset="-122"/>
                <a:sym typeface="+mn-ea"/>
              </a:rPr>
              <a:t>对于未来工艺的优化处理，需通过调节水热处理条件，进一步研究氮迁移机制，探究木糖对氮转化的影响，揭示转化途径和影响因素，为工艺优化提供理论依据。考虑环境友好性，评估废弃板处理过程的能耗、废物排放和资源利用，促进绿色环保产业发展。拓展水热处理技术应用于其他废弃物资源化无害化利用，不断完善水热处理技术在废弃板处理中的应用，实现资源化利用和环保双重目标。</a:t>
            </a:r>
            <a:endParaRPr lang="zh-CN" sz="1800" kern="0" dirty="0">
              <a:latin typeface="微软雅黑" panose="020B0503020204020204" pitchFamily="34" charset="-122"/>
              <a:ea typeface="宋体" panose="02010600030101010101" pitchFamily="2" charset="-122"/>
              <a:cs typeface="+mn-ea"/>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23811" y="3024187"/>
            <a:ext cx="9314260" cy="109539"/>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6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2" name="椭圆 11"/>
          <p:cNvSpPr/>
          <p:nvPr/>
        </p:nvSpPr>
        <p:spPr>
          <a:xfrm>
            <a:off x="3822085" y="2420531"/>
            <a:ext cx="1299659" cy="129846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b" anchorCtr="0"/>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rPr>
              <a:t>05</a:t>
            </a:r>
            <a:endPar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endParaRPr>
          </a:p>
        </p:txBody>
      </p:sp>
      <p:sp>
        <p:nvSpPr>
          <p:cNvPr id="20485" name="文本框 13"/>
          <p:cNvSpPr txBox="1">
            <a:spLocks noChangeArrowheads="1"/>
          </p:cNvSpPr>
          <p:nvPr/>
        </p:nvSpPr>
        <p:spPr bwMode="auto">
          <a:xfrm>
            <a:off x="2555776" y="3909054"/>
            <a:ext cx="3985405" cy="577083"/>
          </a:xfrm>
          <a:prstGeom prst="rect">
            <a:avLst/>
          </a:prstGeom>
          <a:noFill/>
          <a:ln w="9525">
            <a:noFill/>
            <a:miter lim="800000"/>
          </a:ln>
        </p:spPr>
        <p:txBody>
          <a:bodyPr wrap="square" lIns="68580" tIns="34291" rIns="68580" bIns="34291">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3300" b="1" dirty="0">
                <a:solidFill>
                  <a:prstClr val="black">
                    <a:lumMod val="75000"/>
                    <a:lumOff val="25000"/>
                  </a:prstClr>
                </a:solidFill>
              </a:rPr>
              <a:t>致谢</a:t>
            </a:r>
            <a:endParaRPr kumimoji="0" lang="zh-CN" altLang="en-US" sz="33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6284087" y="5157194"/>
            <a:ext cx="1178923" cy="990581"/>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11" name="组合 10"/>
          <p:cNvGrpSpPr/>
          <p:nvPr/>
        </p:nvGrpSpPr>
        <p:grpSpPr>
          <a:xfrm>
            <a:off x="4757398" y="5564333"/>
            <a:ext cx="630039" cy="529387"/>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5" name="组合 14"/>
          <p:cNvGrpSpPr/>
          <p:nvPr/>
        </p:nvGrpSpPr>
        <p:grpSpPr>
          <a:xfrm>
            <a:off x="5435981" y="5921057"/>
            <a:ext cx="890249" cy="748024"/>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8" name="组合 17"/>
          <p:cNvGrpSpPr/>
          <p:nvPr/>
        </p:nvGrpSpPr>
        <p:grpSpPr>
          <a:xfrm>
            <a:off x="7757779" y="5698451"/>
            <a:ext cx="685592" cy="576063"/>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21" name="组合 20"/>
          <p:cNvGrpSpPr/>
          <p:nvPr/>
        </p:nvGrpSpPr>
        <p:grpSpPr>
          <a:xfrm>
            <a:off x="766341" y="5991530"/>
            <a:ext cx="588679" cy="494633"/>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4" name="组合 23"/>
          <p:cNvGrpSpPr/>
          <p:nvPr/>
        </p:nvGrpSpPr>
        <p:grpSpPr>
          <a:xfrm>
            <a:off x="3961991" y="5427135"/>
            <a:ext cx="252415" cy="212091"/>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7" name="组合 26"/>
          <p:cNvGrpSpPr/>
          <p:nvPr/>
        </p:nvGrpSpPr>
        <p:grpSpPr>
          <a:xfrm>
            <a:off x="3180837" y="5268587"/>
            <a:ext cx="528915" cy="444416"/>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3" name="组合 32"/>
          <p:cNvGrpSpPr/>
          <p:nvPr/>
        </p:nvGrpSpPr>
        <p:grpSpPr>
          <a:xfrm>
            <a:off x="4419052" y="5217740"/>
            <a:ext cx="223013" cy="187385"/>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6" name="组合 35"/>
          <p:cNvGrpSpPr/>
          <p:nvPr/>
        </p:nvGrpSpPr>
        <p:grpSpPr>
          <a:xfrm>
            <a:off x="1942885" y="5751640"/>
            <a:ext cx="1178923" cy="990581"/>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39" name="组合 38"/>
          <p:cNvGrpSpPr/>
          <p:nvPr/>
        </p:nvGrpSpPr>
        <p:grpSpPr>
          <a:xfrm>
            <a:off x="1275029" y="5546735"/>
            <a:ext cx="520035" cy="436956"/>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2" name="组合 41"/>
          <p:cNvGrpSpPr/>
          <p:nvPr/>
        </p:nvGrpSpPr>
        <p:grpSpPr>
          <a:xfrm>
            <a:off x="291040" y="5829310"/>
            <a:ext cx="316781" cy="266173"/>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5" name="组合 44"/>
          <p:cNvGrpSpPr/>
          <p:nvPr/>
        </p:nvGrpSpPr>
        <p:grpSpPr>
          <a:xfrm>
            <a:off x="117129" y="5620677"/>
            <a:ext cx="158391" cy="133087"/>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dirty="0">
                <a:latin typeface="黑体" panose="02010600030101010101" pitchFamily="49" charset="-122"/>
                <a:ea typeface="黑体" panose="02010600030101010101" pitchFamily="49" charset="-122"/>
                <a:cs typeface="黑体" panose="02010600030101010101" pitchFamily="49" charset="-122"/>
                <a:sym typeface="+mn-ea"/>
              </a:rPr>
              <a:t>05   </a:t>
            </a:r>
            <a:r>
              <a:rPr lang="zh-CN" altLang="en-US" dirty="0">
                <a:latin typeface="黑体" panose="02010600030101010101" pitchFamily="49" charset="-122"/>
                <a:ea typeface="黑体" panose="02010600030101010101" pitchFamily="49" charset="-122"/>
                <a:cs typeface="黑体" panose="02010600030101010101" pitchFamily="49" charset="-122"/>
                <a:sym typeface="+mn-ea"/>
              </a:rPr>
              <a:t>致谢</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3" name="Text Box 2"/>
          <p:cNvSpPr txBox="1"/>
          <p:nvPr/>
        </p:nvSpPr>
        <p:spPr>
          <a:xfrm>
            <a:off x="771525" y="1586230"/>
            <a:ext cx="7600315" cy="2999740"/>
          </a:xfrm>
          <a:prstGeom prst="rect">
            <a:avLst/>
          </a:prstGeom>
          <a:noFill/>
        </p:spPr>
        <p:txBody>
          <a:bodyPr wrap="square" rtlCol="0" anchor="t">
            <a:spAutoFit/>
          </a:bodyPr>
          <a:p>
            <a:pPr algn="just" eaLnBrk="1" hangingPunct="1">
              <a:lnSpc>
                <a:spcPct val="150000"/>
              </a:lnSpc>
              <a:spcBef>
                <a:spcPct val="0"/>
              </a:spcBef>
              <a:buClr>
                <a:srgbClr val="21692D"/>
              </a:buClr>
              <a:buFont typeface="Wingdings" panose="05000000000000000000" pitchFamily="2" charset="2"/>
            </a:pPr>
            <a:r>
              <a:rPr lang="en-US" altLang="zh-CN" sz="1800" b="1" dirty="0">
                <a:solidFill>
                  <a:srgbClr val="403D43"/>
                </a:solidFill>
                <a:latin typeface="楷体" panose="02010609060101010101" pitchFamily="49" charset="-122"/>
                <a:ea typeface="楷体" panose="02010609060101010101" pitchFamily="49" charset="-122"/>
                <a:sym typeface="+mn-ea"/>
              </a:rPr>
              <a:t>    </a:t>
            </a:r>
            <a:r>
              <a:rPr lang="zh-CN" altLang="en-US" sz="1800" b="1" dirty="0">
                <a:solidFill>
                  <a:srgbClr val="403D43"/>
                </a:solidFill>
                <a:latin typeface="楷体" panose="02010609060101010101" pitchFamily="49" charset="-122"/>
                <a:ea typeface="楷体" panose="02010609060101010101" pitchFamily="49" charset="-122"/>
                <a:sym typeface="+mn-ea"/>
              </a:rPr>
              <a:t>衷心感谢导师徐德良副教授对我学习、生活和工作上的教导和关怀以及张力学长对本论文工作的无私帮助和支持！</a:t>
            </a:r>
            <a:endParaRPr lang="en-US" altLang="zh-CN" sz="1800" b="1" dirty="0">
              <a:solidFill>
                <a:srgbClr val="403D43"/>
              </a:solidFill>
              <a:latin typeface="楷体" panose="02010609060101010101" pitchFamily="49" charset="-122"/>
              <a:ea typeface="楷体" panose="02010609060101010101" pitchFamily="49" charset="-122"/>
            </a:endParaRPr>
          </a:p>
          <a:p>
            <a:pPr algn="just" eaLnBrk="1" hangingPunct="1">
              <a:lnSpc>
                <a:spcPct val="150000"/>
              </a:lnSpc>
              <a:spcBef>
                <a:spcPct val="0"/>
              </a:spcBef>
              <a:buClr>
                <a:srgbClr val="21692D"/>
              </a:buClr>
              <a:buFont typeface="Wingdings" panose="05000000000000000000" pitchFamily="2" charset="2"/>
            </a:pPr>
            <a:endParaRPr lang="en-US" altLang="zh-CN" sz="1800" b="1" dirty="0">
              <a:solidFill>
                <a:srgbClr val="403D43"/>
              </a:solidFill>
              <a:latin typeface="楷体" panose="02010609060101010101" pitchFamily="49" charset="-122"/>
              <a:ea typeface="楷体" panose="02010609060101010101" pitchFamily="49" charset="-122"/>
            </a:endParaRPr>
          </a:p>
          <a:p>
            <a:pPr algn="just" eaLnBrk="1" hangingPunct="1">
              <a:lnSpc>
                <a:spcPct val="150000"/>
              </a:lnSpc>
              <a:spcBef>
                <a:spcPct val="0"/>
              </a:spcBef>
              <a:buClr>
                <a:srgbClr val="21692D"/>
              </a:buClr>
              <a:buFont typeface="Wingdings" panose="05000000000000000000" pitchFamily="2" charset="2"/>
            </a:pPr>
            <a:r>
              <a:rPr lang="en-US" altLang="zh-CN" sz="1800" b="1" dirty="0">
                <a:solidFill>
                  <a:srgbClr val="403D43"/>
                </a:solidFill>
                <a:latin typeface="楷体" panose="02010609060101010101" pitchFamily="49" charset="-122"/>
                <a:ea typeface="楷体" panose="02010609060101010101" pitchFamily="49" charset="-122"/>
                <a:sym typeface="+mn-ea"/>
              </a:rPr>
              <a:t>    </a:t>
            </a:r>
            <a:r>
              <a:rPr lang="zh-CN" altLang="en-US" sz="1800" b="1" dirty="0">
                <a:solidFill>
                  <a:srgbClr val="403D43"/>
                </a:solidFill>
                <a:latin typeface="楷体" panose="02010609060101010101" pitchFamily="49" charset="-122"/>
                <a:ea typeface="楷体" panose="02010609060101010101" pitchFamily="49" charset="-122"/>
                <a:sym typeface="+mn-ea"/>
              </a:rPr>
              <a:t>诚挚感谢南京林业大学材料科学与工程学院全体老师和同学给予我学业和生活上的所有关心和帮助！</a:t>
            </a:r>
            <a:endParaRPr lang="en-US" altLang="zh-CN" sz="1800" b="1" dirty="0">
              <a:solidFill>
                <a:srgbClr val="403D43"/>
              </a:solidFill>
              <a:latin typeface="楷体" panose="02010609060101010101" pitchFamily="49" charset="-122"/>
              <a:ea typeface="楷体" panose="02010609060101010101" pitchFamily="49" charset="-122"/>
            </a:endParaRPr>
          </a:p>
          <a:p>
            <a:pPr algn="just" eaLnBrk="1" hangingPunct="1">
              <a:lnSpc>
                <a:spcPct val="150000"/>
              </a:lnSpc>
              <a:spcBef>
                <a:spcPct val="0"/>
              </a:spcBef>
              <a:buClr>
                <a:srgbClr val="21692D"/>
              </a:buClr>
              <a:buFont typeface="Wingdings" panose="05000000000000000000" pitchFamily="2" charset="2"/>
            </a:pPr>
            <a:endParaRPr lang="zh-CN" altLang="en-US" sz="1800" b="1" dirty="0">
              <a:solidFill>
                <a:srgbClr val="403D43"/>
              </a:solidFill>
              <a:latin typeface="楷体" panose="02010609060101010101" pitchFamily="49" charset="-122"/>
              <a:ea typeface="楷体" panose="02010609060101010101" pitchFamily="49" charset="-122"/>
              <a:sym typeface="+mn-ea"/>
            </a:endParaRPr>
          </a:p>
          <a:p>
            <a:pPr algn="just" eaLnBrk="1" hangingPunct="1">
              <a:lnSpc>
                <a:spcPct val="150000"/>
              </a:lnSpc>
              <a:spcBef>
                <a:spcPct val="0"/>
              </a:spcBef>
              <a:buClr>
                <a:srgbClr val="21692D"/>
              </a:buClr>
              <a:buFont typeface="Wingdings" panose="05000000000000000000" pitchFamily="2" charset="2"/>
            </a:pPr>
            <a:r>
              <a:rPr lang="en-US" altLang="zh-CN" sz="1800" b="1" dirty="0">
                <a:solidFill>
                  <a:srgbClr val="403D43"/>
                </a:solidFill>
                <a:latin typeface="楷体" panose="02010609060101010101" pitchFamily="49" charset="-122"/>
                <a:ea typeface="楷体" panose="02010609060101010101" pitchFamily="49" charset="-122"/>
                <a:sym typeface="+mn-ea"/>
              </a:rPr>
              <a:t>    </a:t>
            </a:r>
            <a:r>
              <a:rPr lang="zh-CN" altLang="en-US" sz="1800" b="1" dirty="0">
                <a:solidFill>
                  <a:srgbClr val="403D43"/>
                </a:solidFill>
                <a:latin typeface="楷体" panose="02010609060101010101" pitchFamily="49" charset="-122"/>
                <a:ea typeface="楷体" panose="02010609060101010101" pitchFamily="49" charset="-122"/>
                <a:sym typeface="+mn-ea"/>
              </a:rPr>
              <a:t>真诚感谢参与本论文评阅答辩的各位专家老师们所倾注的心血！</a:t>
            </a:r>
            <a:endParaRPr lang="zh-CN" sz="1800" kern="0" dirty="0">
              <a:latin typeface="微软雅黑" panose="020B0503020204020204" pitchFamily="34" charset="-122"/>
              <a:ea typeface="宋体" panose="02010600030101010101" pitchFamily="2" charset="-122"/>
              <a:cs typeface="+mn-ea"/>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2C9F76">
                <a:alpha val="82000"/>
              </a:srgbClr>
            </a:gs>
            <a:gs pos="79000">
              <a:schemeClr val="bg1">
                <a:lumMod val="95000"/>
                <a:alpha val="86000"/>
              </a:schemeClr>
            </a:gs>
          </a:gsLst>
          <a:lin ang="4500000" scaled="0"/>
        </a:gradFill>
        <a:effectLst/>
      </p:bgPr>
    </p:bg>
    <p:spTree>
      <p:nvGrpSpPr>
        <p:cNvPr id="1" name=""/>
        <p:cNvGrpSpPr/>
        <p:nvPr/>
      </p:nvGrpSpPr>
      <p:grpSpPr>
        <a:xfrm>
          <a:off x="0" y="0"/>
          <a:ext cx="0" cy="0"/>
          <a:chOff x="0" y="0"/>
          <a:chExt cx="0" cy="0"/>
        </a:xfrm>
      </p:grpSpPr>
      <p:sp>
        <p:nvSpPr>
          <p:cNvPr id="9" name="矩形: 圆角 1"/>
          <p:cNvSpPr/>
          <p:nvPr/>
        </p:nvSpPr>
        <p:spPr>
          <a:xfrm>
            <a:off x="949325" y="1715770"/>
            <a:ext cx="7245350" cy="3071495"/>
          </a:xfrm>
          <a:prstGeom prst="roundRect">
            <a:avLst/>
          </a:prstGeom>
          <a:solidFill>
            <a:schemeClr val="accent3">
              <a:lumMod val="40000"/>
              <a:lumOff val="60000"/>
            </a:schemeClr>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algn="ctr">
              <a:lnSpc>
                <a:spcPct val="130000"/>
              </a:lnSpc>
            </a:pPr>
            <a:endParaRPr lang="zh-CN" altLang="en-US" sz="1600" dirty="0">
              <a:latin typeface="微软雅黑" panose="020B0503020204020204" pitchFamily="34" charset="-122"/>
              <a:ea typeface="微软雅黑" panose="020B0503020204020204" pitchFamily="34" charset="-122"/>
            </a:endParaRPr>
          </a:p>
        </p:txBody>
      </p:sp>
      <p:sp>
        <p:nvSpPr>
          <p:cNvPr id="10" name="文本框 2"/>
          <p:cNvSpPr txBox="1"/>
          <p:nvPr/>
        </p:nvSpPr>
        <p:spPr>
          <a:xfrm>
            <a:off x="970280" y="2064385"/>
            <a:ext cx="7382510" cy="2414905"/>
          </a:xfrm>
          <a:prstGeom prst="rect">
            <a:avLst/>
          </a:prstGeom>
          <a:noFill/>
        </p:spPr>
        <p:txBody>
          <a:bodyPr wrap="square" rtlCol="0">
            <a:spAutoFit/>
            <a:scene3d>
              <a:camera prst="orthographicFront"/>
              <a:lightRig rig="threePt" dir="t"/>
            </a:scene3d>
          </a:bodyPr>
          <a:p>
            <a:pPr algn="ctr">
              <a:lnSpc>
                <a:spcPct val="150000"/>
              </a:lnSpc>
              <a:spcBef>
                <a:spcPts val="600"/>
              </a:spcBef>
            </a:pPr>
            <a:r>
              <a:rPr lang="zh-CN" altLang="en-US" sz="4400" b="1" dirty="0">
                <a:solidFill>
                  <a:srgbClr val="2C9F76"/>
                </a:solidFill>
                <a:latin typeface="宋体" panose="02010600030101010101" pitchFamily="2" charset="-122"/>
                <a:ea typeface="宋体" panose="02010600030101010101" pitchFamily="2" charset="-122"/>
                <a:cs typeface="Times New Roman" panose="02020603050405020304" pitchFamily="18" charset="0"/>
              </a:rPr>
              <a:t>恳请各位专家批评指正！</a:t>
            </a:r>
            <a:endParaRPr lang="en-US" altLang="zh-CN" sz="4400" b="1" dirty="0">
              <a:solidFill>
                <a:srgbClr val="2C9F76"/>
              </a:solidFill>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spcBef>
                <a:spcPts val="600"/>
              </a:spcBef>
            </a:pPr>
            <a:r>
              <a:rPr lang="en-US" altLang="zh-CN" sz="3200" i="1" dirty="0">
                <a:solidFill>
                  <a:srgbClr val="2C9F76"/>
                </a:solidFill>
                <a:latin typeface="Times New Roman" panose="02020603050405020304" pitchFamily="18" charset="0"/>
                <a:ea typeface="微软雅黑" panose="020B0503020204020204" pitchFamily="34" charset="-122"/>
                <a:cs typeface="Times New Roman" panose="02020603050405020304" pitchFamily="18" charset="0"/>
              </a:rPr>
              <a:t>Thank you for your attention!</a:t>
            </a:r>
            <a:endParaRPr lang="en-US" altLang="zh-CN" sz="3200" i="1" dirty="0">
              <a:solidFill>
                <a:srgbClr val="2C9F7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spcBef>
                <a:spcPts val="600"/>
              </a:spcBef>
            </a:pPr>
            <a:r>
              <a:rPr lang="zh-CN" altLang="en-US" sz="1800" dirty="0">
                <a:solidFill>
                  <a:srgbClr val="2C9F76"/>
                </a:solidFill>
                <a:latin typeface="宋体" panose="02010600030101010101" pitchFamily="2" charset="-122"/>
                <a:ea typeface="宋体" panose="02010600030101010101" pitchFamily="2" charset="-122"/>
                <a:cs typeface="Times New Roman" panose="02020603050405020304" pitchFamily="18" charset="0"/>
              </a:rPr>
              <a:t>答辩人：陈尊来    指导教师：徐德良</a:t>
            </a:r>
            <a:endParaRPr lang="zh-CN" altLang="en-US" sz="1800" kern="0" noProof="1" dirty="0">
              <a:ln>
                <a:solidFill>
                  <a:srgbClr val="FFFF00"/>
                </a:solidFill>
              </a:ln>
              <a:solidFill>
                <a:srgbClr val="2C9F7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11" name="iconfont-11253-5327384"/>
          <p:cNvSpPr/>
          <p:nvPr/>
        </p:nvSpPr>
        <p:spPr>
          <a:xfrm>
            <a:off x="3921760" y="1276985"/>
            <a:ext cx="1301115" cy="86360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gradFill flip="none" rotWithShape="1">
            <a:gsLst>
              <a:gs pos="0">
                <a:srgbClr val="012D86"/>
              </a:gs>
              <a:gs pos="100000">
                <a:srgbClr val="0E255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800">
              <a:cs typeface="+mn-ea"/>
              <a:sym typeface="+mn-lt"/>
            </a:endParaRPr>
          </a:p>
        </p:txBody>
      </p:sp>
      <p:sp>
        <p:nvSpPr>
          <p:cNvPr id="12" name="Text Box 11"/>
          <p:cNvSpPr txBox="1"/>
          <p:nvPr/>
        </p:nvSpPr>
        <p:spPr>
          <a:xfrm>
            <a:off x="3542030" y="6204585"/>
            <a:ext cx="2059940" cy="330835"/>
          </a:xfrm>
          <a:prstGeom prst="rect">
            <a:avLst/>
          </a:prstGeom>
          <a:noFill/>
        </p:spPr>
        <p:txBody>
          <a:bodyPr wrap="square" rtlCol="0">
            <a:spAutoFit/>
          </a:bodyPr>
          <a:p>
            <a:pPr algn="ctr">
              <a:lnSpc>
                <a:spcPct val="130000"/>
              </a:lnSpc>
              <a:spcBef>
                <a:spcPts val="600"/>
              </a:spcBef>
            </a:pPr>
            <a:r>
              <a:rPr 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2024</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年</a:t>
            </a:r>
            <a:r>
              <a:rPr lang="en-US" altLang="zh-CN"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5</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月</a:t>
            </a:r>
            <a:r>
              <a:rPr lang="en-US" altLang="zh-CN"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       </a:t>
            </a:r>
            <a:r>
              <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rPr>
              <a:t>南京林业大学</a:t>
            </a:r>
            <a:endParaRPr lang="zh-CN" altLang="en-US" sz="1200" kern="0" dirty="0">
              <a:solidFill>
                <a:schemeClr val="tx1"/>
              </a:solidFill>
              <a:uFillTx/>
              <a:latin typeface="Times New Roman" panose="02020603050405020304" pitchFamily="18" charset="0"/>
              <a:ea typeface="KaiTi" panose="02010609060101010101" charset="-122"/>
              <a:cs typeface="KaiTi" panose="02010609060101010101" charset="-122"/>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23811" y="3024187"/>
            <a:ext cx="9314260" cy="109539"/>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algn="ctr" defTabSz="1219200" fontAlgn="auto">
                <a:spcBef>
                  <a:spcPts val="0"/>
                </a:spcBef>
                <a:spcAft>
                  <a:spcPts val="0"/>
                </a:spcAft>
              </a:pPr>
              <a:endParaRPr lang="zh-CN" altLang="en-US" sz="600" b="1">
                <a:solidFill>
                  <a:prstClr val="black"/>
                </a:solidFill>
                <a:latin typeface="Calibri"/>
                <a:ea typeface="宋体" panose="02010600030101010101" pitchFamily="2" charset="-122"/>
              </a:endParaRPr>
            </a:p>
          </p:txBody>
        </p:sp>
      </p:grpSp>
      <p:sp>
        <p:nvSpPr>
          <p:cNvPr id="12" name="椭圆 11"/>
          <p:cNvSpPr/>
          <p:nvPr/>
        </p:nvSpPr>
        <p:spPr>
          <a:xfrm>
            <a:off x="3822085" y="2420531"/>
            <a:ext cx="1299659" cy="129846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b" anchorCtr="0"/>
          <a:lstStyle/>
          <a:p>
            <a:pPr algn="ctr" defTabSz="1219200" fontAlgn="auto">
              <a:spcBef>
                <a:spcPts val="0"/>
              </a:spcBef>
              <a:spcAft>
                <a:spcPts val="0"/>
              </a:spcAft>
              <a:defRPr/>
            </a:pPr>
            <a:r>
              <a:rPr lang="en-US" altLang="zh-CN" sz="4500" b="1" dirty="0">
                <a:solidFill>
                  <a:srgbClr val="2C9F76"/>
                </a:solidFill>
                <a:latin typeface="微软雅黑" panose="020B0503020204020204" pitchFamily="34" charset="-122"/>
                <a:ea typeface="微软雅黑" panose="020B0503020204020204" pitchFamily="34" charset="-122"/>
              </a:rPr>
              <a:t>01</a:t>
            </a:r>
            <a:endParaRPr lang="en-US" altLang="zh-CN" sz="4500" b="1" dirty="0">
              <a:solidFill>
                <a:srgbClr val="2C9F76"/>
              </a:solidFill>
              <a:latin typeface="微软雅黑" panose="020B0503020204020204" pitchFamily="34" charset="-122"/>
              <a:ea typeface="微软雅黑" panose="020B0503020204020204" pitchFamily="34" charset="-122"/>
            </a:endParaRPr>
          </a:p>
        </p:txBody>
      </p:sp>
      <p:sp>
        <p:nvSpPr>
          <p:cNvPr id="20485" name="文本框 13"/>
          <p:cNvSpPr txBox="1">
            <a:spLocks noChangeArrowheads="1"/>
          </p:cNvSpPr>
          <p:nvPr/>
        </p:nvSpPr>
        <p:spPr bwMode="auto">
          <a:xfrm>
            <a:off x="2555776" y="3909054"/>
            <a:ext cx="3985405" cy="575945"/>
          </a:xfrm>
          <a:prstGeom prst="rect">
            <a:avLst/>
          </a:prstGeom>
          <a:noFill/>
          <a:ln w="9525">
            <a:noFill/>
            <a:miter lim="800000"/>
          </a:ln>
        </p:spPr>
        <p:txBody>
          <a:bodyPr wrap="square" lIns="68580" tIns="34291" rIns="68580" bIns="34291">
            <a:spAutoFit/>
          </a:bodyPr>
          <a:lstStyle/>
          <a:p>
            <a:pPr algn="ctr" defTabSz="1219200" fontAlgn="auto">
              <a:spcBef>
                <a:spcPts val="0"/>
              </a:spcBef>
              <a:spcAft>
                <a:spcPts val="0"/>
              </a:spcAft>
            </a:pPr>
            <a:r>
              <a:rPr lang="zh-CN" altLang="en-US" sz="3300" b="1" dirty="0">
                <a:solidFill>
                  <a:prstClr val="black">
                    <a:lumMod val="75000"/>
                    <a:lumOff val="25000"/>
                  </a:prstClr>
                </a:solidFill>
              </a:rPr>
              <a:t>研究背景</a:t>
            </a:r>
            <a:endParaRPr lang="en-US" altLang="zh-CN" sz="3300" b="1" dirty="0">
              <a:solidFill>
                <a:prstClr val="black">
                  <a:lumMod val="75000"/>
                  <a:lumOff val="25000"/>
                </a:prstClr>
              </a:solidFill>
            </a:endParaRPr>
          </a:p>
        </p:txBody>
      </p:sp>
      <p:grpSp>
        <p:nvGrpSpPr>
          <p:cNvPr id="8" name="组合 7"/>
          <p:cNvGrpSpPr/>
          <p:nvPr/>
        </p:nvGrpSpPr>
        <p:grpSpPr>
          <a:xfrm>
            <a:off x="6284087" y="5157194"/>
            <a:ext cx="1178923" cy="990581"/>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 lastClr="FFFFFF"/>
                </a:solidFill>
                <a:latin typeface="Calibri"/>
                <a:ea typeface="宋体" panose="02010600030101010101" pitchFamily="2" charset="-122"/>
              </a:endParaRPr>
            </a:p>
          </p:txBody>
        </p:sp>
      </p:grpSp>
      <p:grpSp>
        <p:nvGrpSpPr>
          <p:cNvPr id="11" name="组合 10"/>
          <p:cNvGrpSpPr/>
          <p:nvPr/>
        </p:nvGrpSpPr>
        <p:grpSpPr>
          <a:xfrm>
            <a:off x="4757398" y="5564333"/>
            <a:ext cx="630039" cy="529387"/>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15" name="组合 14"/>
          <p:cNvGrpSpPr/>
          <p:nvPr/>
        </p:nvGrpSpPr>
        <p:grpSpPr>
          <a:xfrm>
            <a:off x="5435981" y="5921057"/>
            <a:ext cx="890249" cy="748024"/>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18" name="组合 17"/>
          <p:cNvGrpSpPr/>
          <p:nvPr/>
        </p:nvGrpSpPr>
        <p:grpSpPr>
          <a:xfrm>
            <a:off x="7757779" y="5698451"/>
            <a:ext cx="685592" cy="576063"/>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 lastClr="FFFFFF"/>
                </a:solidFill>
                <a:latin typeface="Calibri"/>
                <a:ea typeface="宋体" panose="02010600030101010101" pitchFamily="2" charset="-122"/>
              </a:endParaRPr>
            </a:p>
          </p:txBody>
        </p:sp>
      </p:grpSp>
      <p:grpSp>
        <p:nvGrpSpPr>
          <p:cNvPr id="21" name="组合 20"/>
          <p:cNvGrpSpPr/>
          <p:nvPr/>
        </p:nvGrpSpPr>
        <p:grpSpPr>
          <a:xfrm>
            <a:off x="766341" y="5991530"/>
            <a:ext cx="588679" cy="494633"/>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24" name="组合 23"/>
          <p:cNvGrpSpPr/>
          <p:nvPr/>
        </p:nvGrpSpPr>
        <p:grpSpPr>
          <a:xfrm>
            <a:off x="3961991" y="5427135"/>
            <a:ext cx="252415" cy="212091"/>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27" name="组合 26"/>
          <p:cNvGrpSpPr/>
          <p:nvPr/>
        </p:nvGrpSpPr>
        <p:grpSpPr>
          <a:xfrm>
            <a:off x="3180837" y="5268587"/>
            <a:ext cx="528915" cy="444416"/>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33" name="组合 32"/>
          <p:cNvGrpSpPr/>
          <p:nvPr/>
        </p:nvGrpSpPr>
        <p:grpSpPr>
          <a:xfrm>
            <a:off x="4419052" y="5217740"/>
            <a:ext cx="223013" cy="187385"/>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36" name="组合 35"/>
          <p:cNvGrpSpPr/>
          <p:nvPr/>
        </p:nvGrpSpPr>
        <p:grpSpPr>
          <a:xfrm>
            <a:off x="1942885" y="5751640"/>
            <a:ext cx="1178923" cy="990581"/>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kern="0">
                <a:solidFill>
                  <a:sysClr val="window" lastClr="FFFFFF"/>
                </a:solidFill>
                <a:latin typeface="Calibri"/>
                <a:ea typeface="宋体" panose="02010600030101010101" pitchFamily="2" charset="-122"/>
              </a:endParaRPr>
            </a:p>
          </p:txBody>
        </p:sp>
      </p:grpSp>
      <p:grpSp>
        <p:nvGrpSpPr>
          <p:cNvPr id="39" name="组合 38"/>
          <p:cNvGrpSpPr/>
          <p:nvPr/>
        </p:nvGrpSpPr>
        <p:grpSpPr>
          <a:xfrm>
            <a:off x="1275029" y="5546735"/>
            <a:ext cx="520035" cy="436956"/>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42" name="组合 41"/>
          <p:cNvGrpSpPr/>
          <p:nvPr/>
        </p:nvGrpSpPr>
        <p:grpSpPr>
          <a:xfrm>
            <a:off x="291040" y="5829310"/>
            <a:ext cx="316781" cy="266173"/>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grpSp>
        <p:nvGrpSpPr>
          <p:cNvPr id="45" name="组合 44"/>
          <p:cNvGrpSpPr/>
          <p:nvPr/>
        </p:nvGrpSpPr>
        <p:grpSpPr>
          <a:xfrm>
            <a:off x="117129" y="5620677"/>
            <a:ext cx="158391" cy="133087"/>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400" fontAlgn="auto">
                <a:spcBef>
                  <a:spcPts val="0"/>
                </a:spcBef>
                <a:spcAft>
                  <a:spcPts val="0"/>
                </a:spcAft>
                <a:defRPr/>
              </a:pPr>
              <a:endParaRPr lang="zh-CN" altLang="en-US" sz="1200" kern="0">
                <a:solidFill>
                  <a:sysClr val="windowText" lastClr="000000"/>
                </a:solidFill>
                <a:latin typeface="Calibri"/>
                <a:ea typeface="宋体" panose="02010600030101010101" pitchFamily="2" charset="-122"/>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01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a:t>
            </a:r>
            <a:r>
              <a:rPr lang="zh-CN" altLang="en-US" dirty="0">
                <a:latin typeface="黑体" panose="02010600030101010101" pitchFamily="49" charset="-122"/>
                <a:ea typeface="黑体" panose="02010600030101010101" pitchFamily="49" charset="-122"/>
                <a:cs typeface="黑体" panose="02010600030101010101" pitchFamily="49" charset="-122"/>
              </a:rPr>
              <a:t>背景</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graphicFrame>
        <p:nvGraphicFramePr>
          <p:cNvPr id="3" name="Diagram 2"/>
          <p:cNvGraphicFramePr/>
          <p:nvPr/>
        </p:nvGraphicFramePr>
        <p:xfrm>
          <a:off x="708025" y="1450975"/>
          <a:ext cx="7727950" cy="4730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own Arrow 4"/>
          <p:cNvSpPr/>
          <p:nvPr/>
        </p:nvSpPr>
        <p:spPr>
          <a:xfrm>
            <a:off x="1899920" y="2356485"/>
            <a:ext cx="514985" cy="527685"/>
          </a:xfrm>
          <a:prstGeom prst="downArrow">
            <a:avLst/>
          </a:prstGeom>
        </p:spPr>
        <p:style>
          <a:lnRef idx="3">
            <a:schemeClr val="lt1"/>
          </a:lnRef>
          <a:fillRef idx="1">
            <a:schemeClr val="accent3"/>
          </a:fillRef>
          <a:effectRef idx="1">
            <a:schemeClr val="accent3"/>
          </a:effectRef>
          <a:fontRef idx="minor">
            <a:schemeClr val="lt1"/>
          </a:fontRef>
        </p:style>
        <p:txBody>
          <a:bodyPr rtlCol="0" anchor="ctr"/>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Down Arrow 5"/>
          <p:cNvSpPr/>
          <p:nvPr/>
        </p:nvSpPr>
        <p:spPr>
          <a:xfrm>
            <a:off x="1899920" y="3594100"/>
            <a:ext cx="514985" cy="444500"/>
          </a:xfrm>
          <a:prstGeom prst="downArrow">
            <a:avLst/>
          </a:prstGeom>
        </p:spPr>
        <p:style>
          <a:lnRef idx="3">
            <a:schemeClr val="lt1"/>
          </a:lnRef>
          <a:fillRef idx="1">
            <a:schemeClr val="accent4"/>
          </a:fillRef>
          <a:effectRef idx="1">
            <a:schemeClr val="accent4"/>
          </a:effectRef>
          <a:fontRef idx="minor">
            <a:schemeClr val="lt1"/>
          </a:fontRef>
        </p:style>
        <p:txBody>
          <a:bodyPr rtlCol="0" anchor="ctr"/>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8" name="Down Arrow 7"/>
          <p:cNvSpPr/>
          <p:nvPr/>
        </p:nvSpPr>
        <p:spPr>
          <a:xfrm>
            <a:off x="1899920" y="4824095"/>
            <a:ext cx="514985" cy="318135"/>
          </a:xfrm>
          <a:prstGeom prst="downArrow">
            <a:avLst/>
          </a:prstGeom>
        </p:spPr>
        <p:style>
          <a:lnRef idx="3">
            <a:schemeClr val="lt1"/>
          </a:lnRef>
          <a:fillRef idx="1">
            <a:schemeClr val="accent5"/>
          </a:fillRef>
          <a:effectRef idx="1">
            <a:schemeClr val="accent5"/>
          </a:effectRef>
          <a:fontRef idx="minor">
            <a:schemeClr val="lt1"/>
          </a:fontRef>
        </p:style>
        <p:txBody>
          <a:bodyPr rtlCol="0" anchor="ctr"/>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01   </a:t>
            </a:r>
            <a:r>
              <a:rPr lang="zh-CN" altLang="en-US" kern="1200" dirty="0">
                <a:latin typeface="黑体" panose="02010600030101010101" pitchFamily="49" charset="-122"/>
                <a:ea typeface="黑体" panose="02010600030101010101" pitchFamily="49" charset="-122"/>
                <a:cs typeface="黑体" panose="02010600030101010101" pitchFamily="49" charset="-122"/>
              </a:rPr>
              <a:t>研究</a:t>
            </a:r>
            <a:r>
              <a:rPr lang="zh-CN" altLang="en-US" dirty="0">
                <a:latin typeface="黑体" panose="02010600030101010101" pitchFamily="49" charset="-122"/>
                <a:ea typeface="黑体" panose="02010600030101010101" pitchFamily="49" charset="-122"/>
                <a:cs typeface="黑体" panose="02010600030101010101" pitchFamily="49" charset="-122"/>
              </a:rPr>
              <a:t>背景</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2" name="Text Box 1"/>
          <p:cNvSpPr txBox="1"/>
          <p:nvPr/>
        </p:nvSpPr>
        <p:spPr>
          <a:xfrm>
            <a:off x="518795" y="1360170"/>
            <a:ext cx="5080000" cy="521970"/>
          </a:xfrm>
          <a:prstGeom prst="rect">
            <a:avLst/>
          </a:prstGeom>
          <a:noFill/>
          <a:ln w="9525">
            <a:noFill/>
          </a:ln>
        </p:spPr>
        <p:txBody>
          <a:bodyPr>
            <a:spAutoFit/>
          </a:bodyPr>
          <a:p>
            <a:pPr marL="0" indent="0" algn="l"/>
            <a:r>
              <a:rPr lang="zh-CN" sz="2800" b="1">
                <a:ea typeface="宋体" panose="02010600030101010101" pitchFamily="2" charset="-122"/>
              </a:rPr>
              <a:t>本课题研究任务</a:t>
            </a:r>
            <a:endParaRPr lang="zh-CN" sz="2800" b="1">
              <a:ea typeface="宋体" panose="02010600030101010101" pitchFamily="2" charset="-122"/>
            </a:endParaRPr>
          </a:p>
        </p:txBody>
      </p:sp>
      <p:sp>
        <p:nvSpPr>
          <p:cNvPr id="7" name="Text Box 6"/>
          <p:cNvSpPr txBox="1"/>
          <p:nvPr/>
        </p:nvSpPr>
        <p:spPr>
          <a:xfrm>
            <a:off x="884555" y="2248535"/>
            <a:ext cx="7374890" cy="3415030"/>
          </a:xfrm>
          <a:prstGeom prst="rect">
            <a:avLst/>
          </a:prstGeom>
          <a:noFill/>
        </p:spPr>
        <p:txBody>
          <a:bodyPr wrap="square" rtlCol="0" anchor="t">
            <a:spAutoFit/>
          </a:bodyPr>
          <a:p>
            <a:pPr algn="just">
              <a:lnSpc>
                <a:spcPct val="150000"/>
              </a:lnSpc>
            </a:pPr>
            <a:r>
              <a:rPr lang="en-US" sz="1800">
                <a:latin typeface="Times New Roman" panose="02020603050405020304" pitchFamily="18" charset="0"/>
                <a:ea typeface="宋体" panose="02010600030101010101" pitchFamily="2" charset="-122"/>
                <a:sym typeface="+mn-ea"/>
              </a:rPr>
              <a:t>        </a:t>
            </a:r>
            <a:r>
              <a:rPr sz="1800">
                <a:latin typeface="Times New Roman" panose="02020603050405020304" pitchFamily="18" charset="0"/>
                <a:ea typeface="宋体" panose="02010600030101010101" pitchFamily="2" charset="-122"/>
                <a:sym typeface="+mn-ea"/>
              </a:rPr>
              <a:t>（1）综述富氮生物质资源热化学转化中氮的迁移与转化研究现状。重点综述不同水热处理条件下固相产物中氮的迁移与转化。</a:t>
            </a:r>
            <a:endParaRPr sz="1800">
              <a:latin typeface="Times New Roman" panose="02020603050405020304" pitchFamily="18" charset="0"/>
              <a:ea typeface="宋体" panose="02010600030101010101" pitchFamily="2" charset="-122"/>
            </a:endParaRPr>
          </a:p>
          <a:p>
            <a:pPr algn="just">
              <a:lnSpc>
                <a:spcPct val="150000"/>
              </a:lnSpc>
            </a:pPr>
            <a:r>
              <a:rPr lang="en-US" sz="1800">
                <a:latin typeface="Times New Roman" panose="02020603050405020304" pitchFamily="18" charset="0"/>
                <a:ea typeface="宋体" panose="02010600030101010101" pitchFamily="2" charset="-122"/>
                <a:sym typeface="+mn-ea"/>
              </a:rPr>
              <a:t>        </a:t>
            </a:r>
            <a:r>
              <a:rPr sz="1800">
                <a:latin typeface="Times New Roman" panose="02020603050405020304" pitchFamily="18" charset="0"/>
                <a:ea typeface="宋体" panose="02010600030101010101" pitchFamily="2" charset="-122"/>
                <a:sym typeface="+mn-ea"/>
              </a:rPr>
              <a:t>（2）掌握生物质水热处理实验研究方法，掌握元素分析，X</a:t>
            </a:r>
            <a:r>
              <a:rPr lang="en-US" sz="1800">
                <a:latin typeface="Times New Roman" panose="02020603050405020304" pitchFamily="18" charset="0"/>
                <a:ea typeface="宋体" panose="02010600030101010101" pitchFamily="2" charset="-122"/>
                <a:sym typeface="+mn-ea"/>
              </a:rPr>
              <a:t> </a:t>
            </a:r>
            <a:r>
              <a:rPr sz="1800">
                <a:latin typeface="Times New Roman" panose="02020603050405020304" pitchFamily="18" charset="0"/>
                <a:ea typeface="宋体" panose="02010600030101010101" pitchFamily="2" charset="-122"/>
                <a:sym typeface="+mn-ea"/>
              </a:rPr>
              <a:t>射线光电子能谱、</a:t>
            </a:r>
            <a:r>
              <a:rPr lang="zh-CN" sz="1800">
                <a:latin typeface="Times New Roman" panose="02020603050405020304" pitchFamily="18" charset="0"/>
                <a:ea typeface="宋体" panose="02010600030101010101" pitchFamily="2" charset="-122"/>
                <a:sym typeface="+mn-ea"/>
              </a:rPr>
              <a:t>紫外</a:t>
            </a:r>
            <a:r>
              <a:rPr lang="en-US" altLang="zh-CN" sz="1800">
                <a:latin typeface="Times New Roman" panose="02020603050405020304" pitchFamily="18" charset="0"/>
                <a:ea typeface="宋体" panose="02010600030101010101" pitchFamily="2" charset="-122"/>
                <a:sym typeface="+mn-ea"/>
              </a:rPr>
              <a:t>-</a:t>
            </a:r>
            <a:r>
              <a:rPr lang="zh-CN" altLang="en-US" sz="1800">
                <a:latin typeface="Times New Roman" panose="02020603050405020304" pitchFamily="18" charset="0"/>
                <a:ea typeface="宋体" panose="02010600030101010101" pitchFamily="2" charset="-122"/>
                <a:sym typeface="+mn-ea"/>
              </a:rPr>
              <a:t>可见光分光度计</a:t>
            </a:r>
            <a:r>
              <a:rPr sz="1800">
                <a:latin typeface="Times New Roman" panose="02020603050405020304" pitchFamily="18" charset="0"/>
                <a:ea typeface="宋体" panose="02010600030101010101" pitchFamily="2" charset="-122"/>
                <a:sym typeface="+mn-ea"/>
              </a:rPr>
              <a:t>等分析氮元素、氮结构的表征手段。通过实验研究不同水热处理条件下木糖与纤维板水热液反应后氮在固相产物中的含量变化与化学结构转变。</a:t>
            </a:r>
            <a:endParaRPr sz="1800">
              <a:latin typeface="Times New Roman" panose="02020603050405020304" pitchFamily="18" charset="0"/>
              <a:ea typeface="宋体" panose="02010600030101010101" pitchFamily="2" charset="-122"/>
            </a:endParaRPr>
          </a:p>
          <a:p>
            <a:pPr algn="just">
              <a:lnSpc>
                <a:spcPct val="150000"/>
              </a:lnSpc>
            </a:pPr>
            <a:r>
              <a:rPr lang="en-US" sz="1800">
                <a:latin typeface="Times New Roman" panose="02020603050405020304" pitchFamily="18" charset="0"/>
                <a:ea typeface="宋体" panose="02010600030101010101" pitchFamily="2" charset="-122"/>
                <a:sym typeface="+mn-ea"/>
              </a:rPr>
              <a:t>        </a:t>
            </a:r>
            <a:r>
              <a:rPr sz="1800">
                <a:latin typeface="Times New Roman" panose="02020603050405020304" pitchFamily="18" charset="0"/>
                <a:ea typeface="宋体" panose="02010600030101010101" pitchFamily="2" charset="-122"/>
                <a:sym typeface="+mn-ea"/>
              </a:rPr>
              <a:t>（3）总结分析木糖在水热反应过程对氮转化迁移特性的影响，尝试分析水热处理过程纤维板中氮的转化迁移路径与机理。</a:t>
            </a:r>
            <a:endParaRPr lang="en-US" sz="1800" kern="0" dirty="0">
              <a:latin typeface="Times New Roman" panose="02020603050405020304" pitchFamily="18" charset="0"/>
              <a:ea typeface="宋体" panose="02010600030101010101" pitchFamily="2" charset="-122"/>
              <a:cs typeface="+mn-ea"/>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23811" y="3024187"/>
            <a:ext cx="9314260" cy="109539"/>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6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2" name="椭圆 11"/>
          <p:cNvSpPr/>
          <p:nvPr/>
        </p:nvSpPr>
        <p:spPr>
          <a:xfrm>
            <a:off x="3822085" y="2420531"/>
            <a:ext cx="1299659" cy="129846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b" anchorCtr="0"/>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rPr>
              <a:t>02</a:t>
            </a:r>
            <a:endPar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endParaRPr>
          </a:p>
        </p:txBody>
      </p:sp>
      <p:sp>
        <p:nvSpPr>
          <p:cNvPr id="20485" name="文本框 13"/>
          <p:cNvSpPr txBox="1">
            <a:spLocks noChangeArrowheads="1"/>
          </p:cNvSpPr>
          <p:nvPr/>
        </p:nvSpPr>
        <p:spPr bwMode="auto">
          <a:xfrm>
            <a:off x="2555776" y="3909054"/>
            <a:ext cx="3985405" cy="575945"/>
          </a:xfrm>
          <a:prstGeom prst="rect">
            <a:avLst/>
          </a:prstGeom>
          <a:noFill/>
          <a:ln w="9525">
            <a:noFill/>
            <a:miter lim="800000"/>
          </a:ln>
        </p:spPr>
        <p:txBody>
          <a:bodyPr wrap="square" lIns="68580" tIns="34291" rIns="68580" bIns="34291">
            <a:spAutoFit/>
          </a:bodyPr>
          <a:lstStyle/>
          <a:p>
            <a:pPr algn="ctr" defTabSz="1219200" fontAlgn="auto">
              <a:spcBef>
                <a:spcPts val="0"/>
              </a:spcBef>
              <a:spcAft>
                <a:spcPts val="0"/>
              </a:spcAft>
            </a:pPr>
            <a:r>
              <a:rPr lang="zh-CN" altLang="en-US" sz="3300" b="1" dirty="0">
                <a:solidFill>
                  <a:prstClr val="black">
                    <a:lumMod val="75000"/>
                    <a:lumOff val="25000"/>
                  </a:prstClr>
                </a:solidFill>
                <a:sym typeface="+mn-ea"/>
              </a:rPr>
              <a:t>技术路线</a:t>
            </a:r>
            <a:endParaRPr kumimoji="0" lang="zh-CN" altLang="en-US" sz="33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6284087" y="5157194"/>
            <a:ext cx="1178923" cy="990581"/>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11" name="组合 10"/>
          <p:cNvGrpSpPr/>
          <p:nvPr/>
        </p:nvGrpSpPr>
        <p:grpSpPr>
          <a:xfrm>
            <a:off x="4757398" y="5564333"/>
            <a:ext cx="630039" cy="529387"/>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5" name="组合 14"/>
          <p:cNvGrpSpPr/>
          <p:nvPr/>
        </p:nvGrpSpPr>
        <p:grpSpPr>
          <a:xfrm>
            <a:off x="5435981" y="5921057"/>
            <a:ext cx="890249" cy="748024"/>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8" name="组合 17"/>
          <p:cNvGrpSpPr/>
          <p:nvPr/>
        </p:nvGrpSpPr>
        <p:grpSpPr>
          <a:xfrm>
            <a:off x="7757779" y="5698451"/>
            <a:ext cx="685592" cy="576063"/>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21" name="组合 20"/>
          <p:cNvGrpSpPr/>
          <p:nvPr/>
        </p:nvGrpSpPr>
        <p:grpSpPr>
          <a:xfrm>
            <a:off x="766341" y="5991530"/>
            <a:ext cx="588679" cy="494633"/>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4" name="组合 23"/>
          <p:cNvGrpSpPr/>
          <p:nvPr/>
        </p:nvGrpSpPr>
        <p:grpSpPr>
          <a:xfrm>
            <a:off x="3961991" y="5427135"/>
            <a:ext cx="252415" cy="212091"/>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7" name="组合 26"/>
          <p:cNvGrpSpPr/>
          <p:nvPr/>
        </p:nvGrpSpPr>
        <p:grpSpPr>
          <a:xfrm>
            <a:off x="3180837" y="5268587"/>
            <a:ext cx="528915" cy="444416"/>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3" name="组合 32"/>
          <p:cNvGrpSpPr/>
          <p:nvPr/>
        </p:nvGrpSpPr>
        <p:grpSpPr>
          <a:xfrm>
            <a:off x="4419052" y="5217740"/>
            <a:ext cx="223013" cy="187385"/>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6" name="组合 35"/>
          <p:cNvGrpSpPr/>
          <p:nvPr/>
        </p:nvGrpSpPr>
        <p:grpSpPr>
          <a:xfrm>
            <a:off x="1942885" y="5751640"/>
            <a:ext cx="1178923" cy="990581"/>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39" name="组合 38"/>
          <p:cNvGrpSpPr/>
          <p:nvPr/>
        </p:nvGrpSpPr>
        <p:grpSpPr>
          <a:xfrm>
            <a:off x="1275029" y="5546735"/>
            <a:ext cx="520035" cy="436956"/>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2" name="组合 41"/>
          <p:cNvGrpSpPr/>
          <p:nvPr/>
        </p:nvGrpSpPr>
        <p:grpSpPr>
          <a:xfrm>
            <a:off x="291040" y="5829310"/>
            <a:ext cx="316781" cy="266173"/>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5" name="组合 44"/>
          <p:cNvGrpSpPr/>
          <p:nvPr/>
        </p:nvGrpSpPr>
        <p:grpSpPr>
          <a:xfrm>
            <a:off x="117129" y="5620677"/>
            <a:ext cx="158391" cy="133087"/>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02   </a:t>
            </a:r>
            <a:r>
              <a:rPr lang="zh-CN" altLang="en-US" kern="1200" dirty="0">
                <a:latin typeface="黑体" panose="02010600030101010101" pitchFamily="49" charset="-122"/>
                <a:ea typeface="黑体" panose="02010600030101010101" pitchFamily="49" charset="-122"/>
                <a:cs typeface="黑体" panose="02010600030101010101" pitchFamily="49" charset="-122"/>
              </a:rPr>
              <a:t>技术路线</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sp>
        <p:nvSpPr>
          <p:cNvPr id="69" name="Flowchart: Alternate Process 68"/>
          <p:cNvSpPr/>
          <p:nvPr/>
        </p:nvSpPr>
        <p:spPr>
          <a:xfrm>
            <a:off x="1066165" y="2065655"/>
            <a:ext cx="1219200" cy="34353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600" b="1"/>
              <a:t>研究内容</a:t>
            </a:r>
            <a:endParaRPr lang="zh-CN" altLang="en-US" sz="1600" b="1"/>
          </a:p>
        </p:txBody>
      </p:sp>
      <p:sp>
        <p:nvSpPr>
          <p:cNvPr id="70" name="Flowchart: Alternate Process 69"/>
          <p:cNvSpPr/>
          <p:nvPr/>
        </p:nvSpPr>
        <p:spPr>
          <a:xfrm>
            <a:off x="1410335" y="2845435"/>
            <a:ext cx="530860" cy="199326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600" b="1"/>
              <a:t>研究路径</a:t>
            </a:r>
            <a:endParaRPr lang="zh-CN" altLang="en-US" sz="1600" b="1"/>
          </a:p>
        </p:txBody>
      </p:sp>
      <p:sp>
        <p:nvSpPr>
          <p:cNvPr id="71" name="Flowchart: Alternate Process 70"/>
          <p:cNvSpPr/>
          <p:nvPr/>
        </p:nvSpPr>
        <p:spPr>
          <a:xfrm>
            <a:off x="1055370" y="1378585"/>
            <a:ext cx="1219200" cy="34353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600" b="1"/>
              <a:t>研究主题</a:t>
            </a:r>
            <a:endParaRPr lang="zh-CN" altLang="en-US" sz="1600" b="1"/>
          </a:p>
        </p:txBody>
      </p:sp>
      <p:sp>
        <p:nvSpPr>
          <p:cNvPr id="72" name="Flowchart: Alternate Process 71"/>
          <p:cNvSpPr/>
          <p:nvPr/>
        </p:nvSpPr>
        <p:spPr>
          <a:xfrm>
            <a:off x="1055370" y="5211445"/>
            <a:ext cx="1219200" cy="34353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600" b="1"/>
              <a:t>表征手段</a:t>
            </a:r>
            <a:endParaRPr lang="zh-CN" altLang="en-US" sz="1600" b="1"/>
          </a:p>
        </p:txBody>
      </p:sp>
      <p:sp>
        <p:nvSpPr>
          <p:cNvPr id="73" name="Flowchart: Alternate Process 72"/>
          <p:cNvSpPr/>
          <p:nvPr/>
        </p:nvSpPr>
        <p:spPr>
          <a:xfrm>
            <a:off x="1045845" y="5927725"/>
            <a:ext cx="1219200" cy="34353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600" b="1"/>
              <a:t>研究目的</a:t>
            </a:r>
            <a:endParaRPr lang="zh-CN" altLang="en-US" sz="1600" b="1"/>
          </a:p>
        </p:txBody>
      </p:sp>
      <p:sp>
        <p:nvSpPr>
          <p:cNvPr id="74" name="Flowchart: Alternate Process 73"/>
          <p:cNvSpPr/>
          <p:nvPr/>
        </p:nvSpPr>
        <p:spPr>
          <a:xfrm>
            <a:off x="4043680" y="1362710"/>
            <a:ext cx="3010535" cy="37592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en-US" sz="1400" b="1">
                <a:solidFill>
                  <a:schemeClr val="tx1"/>
                </a:solidFill>
              </a:rPr>
              <a:t>氮元素</a:t>
            </a:r>
            <a:r>
              <a:rPr lang="zh-CN" altLang="en-US" sz="1400" b="1">
                <a:solidFill>
                  <a:schemeClr val="tx1"/>
                </a:solidFill>
              </a:rPr>
              <a:t>的</a:t>
            </a:r>
            <a:r>
              <a:rPr lang="en-US" sz="1400" b="1">
                <a:solidFill>
                  <a:schemeClr val="tx1"/>
                </a:solidFill>
              </a:rPr>
              <a:t>迁移转化机制</a:t>
            </a:r>
            <a:endParaRPr lang="en-US" sz="1400" b="1">
              <a:solidFill>
                <a:schemeClr val="tx1"/>
              </a:solidFill>
            </a:endParaRPr>
          </a:p>
        </p:txBody>
      </p:sp>
      <p:sp>
        <p:nvSpPr>
          <p:cNvPr id="75" name="Flowchart: Alternate Process 74"/>
          <p:cNvSpPr/>
          <p:nvPr/>
        </p:nvSpPr>
        <p:spPr>
          <a:xfrm>
            <a:off x="5871210" y="1938020"/>
            <a:ext cx="2273300" cy="59245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木糖在水热反应过程中对氮转化迁移特性的影响</a:t>
            </a:r>
            <a:endParaRPr sz="1400" b="1">
              <a:solidFill>
                <a:schemeClr val="tx1"/>
              </a:solidFill>
            </a:endParaRPr>
          </a:p>
        </p:txBody>
      </p:sp>
      <p:sp>
        <p:nvSpPr>
          <p:cNvPr id="76" name="Flowchart: Alternate Process 75"/>
          <p:cNvSpPr/>
          <p:nvPr/>
        </p:nvSpPr>
        <p:spPr>
          <a:xfrm>
            <a:off x="2846070" y="1938020"/>
            <a:ext cx="2398395" cy="59817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富氮生物质资源的热化学转化过程中氮的迁移与转化</a:t>
            </a:r>
            <a:endParaRPr sz="1400" b="1">
              <a:solidFill>
                <a:schemeClr val="tx1"/>
              </a:solidFill>
            </a:endParaRPr>
          </a:p>
        </p:txBody>
      </p:sp>
      <p:sp>
        <p:nvSpPr>
          <p:cNvPr id="77" name="Flowchart: Alternate Process 76"/>
          <p:cNvSpPr/>
          <p:nvPr/>
        </p:nvSpPr>
        <p:spPr>
          <a:xfrm>
            <a:off x="2690495" y="2760980"/>
            <a:ext cx="473773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选择富氮生物质样品（废弃纤维板），进行水热反应处理</a:t>
            </a:r>
            <a:endParaRPr sz="1400" b="1">
              <a:solidFill>
                <a:schemeClr val="tx1"/>
              </a:solidFill>
            </a:endParaRPr>
          </a:p>
        </p:txBody>
      </p:sp>
      <p:sp>
        <p:nvSpPr>
          <p:cNvPr id="78" name="Flowchart: Alternate Process 77"/>
          <p:cNvSpPr/>
          <p:nvPr/>
        </p:nvSpPr>
        <p:spPr>
          <a:xfrm>
            <a:off x="3089275" y="3353435"/>
            <a:ext cx="124650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rPr>
              <a:t>固相</a:t>
            </a:r>
            <a:r>
              <a:rPr lang="zh-CN" sz="1400" b="1">
                <a:solidFill>
                  <a:schemeClr val="tx1"/>
                </a:solidFill>
              </a:rPr>
              <a:t>产物</a:t>
            </a:r>
            <a:endParaRPr sz="1400" b="1">
              <a:solidFill>
                <a:schemeClr val="tx1"/>
              </a:solidFill>
            </a:endParaRPr>
          </a:p>
        </p:txBody>
      </p:sp>
      <p:sp>
        <p:nvSpPr>
          <p:cNvPr id="79" name="Flowchart: Alternate Process 78"/>
          <p:cNvSpPr/>
          <p:nvPr/>
        </p:nvSpPr>
        <p:spPr>
          <a:xfrm>
            <a:off x="5375275" y="3353435"/>
            <a:ext cx="1915160" cy="374904"/>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rPr>
              <a:t>液</a:t>
            </a:r>
            <a:r>
              <a:rPr sz="1400" b="1">
                <a:solidFill>
                  <a:schemeClr val="tx1"/>
                </a:solidFill>
              </a:rPr>
              <a:t>相</a:t>
            </a:r>
            <a:r>
              <a:rPr lang="zh-CN" sz="1400" b="1">
                <a:solidFill>
                  <a:schemeClr val="tx1"/>
                </a:solidFill>
              </a:rPr>
              <a:t>产物（水热液）</a:t>
            </a:r>
            <a:endParaRPr sz="1400" b="1">
              <a:solidFill>
                <a:schemeClr val="tx1"/>
              </a:solidFill>
            </a:endParaRPr>
          </a:p>
        </p:txBody>
      </p:sp>
      <p:sp>
        <p:nvSpPr>
          <p:cNvPr id="80" name="Flowchart: Alternate Process 79"/>
          <p:cNvSpPr/>
          <p:nvPr/>
        </p:nvSpPr>
        <p:spPr>
          <a:xfrm>
            <a:off x="4926330" y="3958590"/>
            <a:ext cx="282003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加入木糖，进行共水热反应处理</a:t>
            </a:r>
            <a:endParaRPr sz="1400" b="1">
              <a:solidFill>
                <a:schemeClr val="tx1"/>
              </a:solidFill>
            </a:endParaRPr>
          </a:p>
        </p:txBody>
      </p:sp>
      <p:cxnSp>
        <p:nvCxnSpPr>
          <p:cNvPr id="81" name="Elbow Connector 80"/>
          <p:cNvCxnSpPr>
            <a:stCxn id="74" idx="2"/>
            <a:endCxn id="75" idx="0"/>
          </p:cNvCxnSpPr>
          <p:nvPr/>
        </p:nvCxnSpPr>
        <p:spPr>
          <a:xfrm rot="5400000" flipV="1">
            <a:off x="6178868" y="1109028"/>
            <a:ext cx="199390" cy="1458595"/>
          </a:xfrm>
          <a:prstGeom prst="bentConnector3">
            <a:avLst>
              <a:gd name="adj1" fmla="val 4984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6" idx="0"/>
            <a:endCxn id="74" idx="2"/>
          </p:cNvCxnSpPr>
          <p:nvPr/>
        </p:nvCxnSpPr>
        <p:spPr>
          <a:xfrm rot="16200000">
            <a:off x="4697730" y="1086485"/>
            <a:ext cx="199390" cy="1503680"/>
          </a:xfrm>
          <a:prstGeom prst="bentConnector3">
            <a:avLst>
              <a:gd name="adj1" fmla="val 50000"/>
            </a:avLst>
          </a:prstGeom>
          <a:ln>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3" name="Flowchart: Alternate Process 82"/>
          <p:cNvSpPr/>
          <p:nvPr/>
        </p:nvSpPr>
        <p:spPr>
          <a:xfrm>
            <a:off x="6336665" y="4569460"/>
            <a:ext cx="124650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rPr>
              <a:t>液</a:t>
            </a:r>
            <a:r>
              <a:rPr sz="1400" b="1">
                <a:solidFill>
                  <a:schemeClr val="tx1"/>
                </a:solidFill>
              </a:rPr>
              <a:t>相</a:t>
            </a:r>
            <a:r>
              <a:rPr lang="zh-CN" sz="1400" b="1">
                <a:solidFill>
                  <a:schemeClr val="tx1"/>
                </a:solidFill>
              </a:rPr>
              <a:t>产物</a:t>
            </a:r>
            <a:endParaRPr sz="1400" b="1">
              <a:solidFill>
                <a:schemeClr val="tx1"/>
              </a:solidFill>
            </a:endParaRPr>
          </a:p>
        </p:txBody>
      </p:sp>
      <p:sp>
        <p:nvSpPr>
          <p:cNvPr id="84" name="Flowchart: Alternate Process 83"/>
          <p:cNvSpPr/>
          <p:nvPr/>
        </p:nvSpPr>
        <p:spPr>
          <a:xfrm>
            <a:off x="3872865" y="4569460"/>
            <a:ext cx="1849120" cy="374904"/>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sz="1400" b="1">
                <a:solidFill>
                  <a:schemeClr val="tx1"/>
                </a:solidFill>
                <a:sym typeface="+mn-ea"/>
              </a:rPr>
              <a:t>固相</a:t>
            </a:r>
            <a:r>
              <a:rPr lang="zh-CN" sz="1400" b="1">
                <a:solidFill>
                  <a:schemeClr val="tx1"/>
                </a:solidFill>
                <a:sym typeface="+mn-ea"/>
              </a:rPr>
              <a:t>产物（水热炭）</a:t>
            </a:r>
            <a:endParaRPr sz="1400" b="1">
              <a:solidFill>
                <a:schemeClr val="tx1"/>
              </a:solidFill>
            </a:endParaRPr>
          </a:p>
        </p:txBody>
      </p:sp>
      <p:sp>
        <p:nvSpPr>
          <p:cNvPr id="85" name="Flowchart: Alternate Process 84"/>
          <p:cNvSpPr/>
          <p:nvPr/>
        </p:nvSpPr>
        <p:spPr>
          <a:xfrm>
            <a:off x="3550920" y="5180330"/>
            <a:ext cx="989330"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400" b="1">
                <a:solidFill>
                  <a:schemeClr val="tx1"/>
                </a:solidFill>
              </a:rPr>
              <a:t>元素分析</a:t>
            </a:r>
            <a:endParaRPr lang="en-US" sz="1400" b="1">
              <a:solidFill>
                <a:schemeClr val="tx1"/>
              </a:solidFill>
            </a:endParaRPr>
          </a:p>
        </p:txBody>
      </p:sp>
      <p:sp>
        <p:nvSpPr>
          <p:cNvPr id="86" name="Flowchart: Alternate Process 85"/>
          <p:cNvSpPr/>
          <p:nvPr/>
        </p:nvSpPr>
        <p:spPr>
          <a:xfrm>
            <a:off x="5031105" y="5205095"/>
            <a:ext cx="66992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en-US" sz="1400" b="1">
                <a:solidFill>
                  <a:schemeClr val="tx1"/>
                </a:solidFill>
                <a:latin typeface="Times New Roman" panose="02020603050405020304" pitchFamily="18" charset="0"/>
                <a:cs typeface="Times New Roman" panose="02020603050405020304" pitchFamily="18" charset="0"/>
              </a:rPr>
              <a:t>XPS</a:t>
            </a:r>
            <a:endParaRPr lang="en-US" sz="1400" b="1">
              <a:solidFill>
                <a:schemeClr val="tx1"/>
              </a:solidFill>
              <a:latin typeface="Times New Roman" panose="02020603050405020304" pitchFamily="18" charset="0"/>
              <a:cs typeface="Times New Roman" panose="02020603050405020304" pitchFamily="18" charset="0"/>
            </a:endParaRPr>
          </a:p>
        </p:txBody>
      </p:sp>
      <p:sp>
        <p:nvSpPr>
          <p:cNvPr id="87" name="Flowchart: Alternate Process 86"/>
          <p:cNvSpPr/>
          <p:nvPr/>
        </p:nvSpPr>
        <p:spPr>
          <a:xfrm>
            <a:off x="6625590" y="5180330"/>
            <a:ext cx="669925" cy="37465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buClrTx/>
              <a:buSzTx/>
              <a:buFontTx/>
            </a:pPr>
            <a:r>
              <a:rPr lang="en-US" sz="1400" b="1">
                <a:solidFill>
                  <a:schemeClr val="tx1"/>
                </a:solidFill>
                <a:latin typeface="Times New Roman" panose="02020603050405020304" pitchFamily="18" charset="0"/>
                <a:cs typeface="Times New Roman" panose="02020603050405020304" pitchFamily="18" charset="0"/>
              </a:rPr>
              <a:t>UV</a:t>
            </a:r>
            <a:endParaRPr lang="en-US" sz="1400" b="1">
              <a:solidFill>
                <a:schemeClr val="tx1"/>
              </a:solidFill>
              <a:latin typeface="Times New Roman" panose="02020603050405020304" pitchFamily="18" charset="0"/>
              <a:cs typeface="Times New Roman" panose="02020603050405020304" pitchFamily="18" charset="0"/>
            </a:endParaRPr>
          </a:p>
        </p:txBody>
      </p:sp>
      <p:sp>
        <p:nvSpPr>
          <p:cNvPr id="88" name="Flowchart: Alternate Process 87"/>
          <p:cNvSpPr/>
          <p:nvPr/>
        </p:nvSpPr>
        <p:spPr>
          <a:xfrm>
            <a:off x="2880995" y="5911850"/>
            <a:ext cx="5221605" cy="374904"/>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sz="1400" b="1">
                <a:solidFill>
                  <a:schemeClr val="tx1"/>
                </a:solidFill>
                <a:sym typeface="+mn-ea"/>
              </a:rPr>
              <a:t>试图解析水热处理过程中纤维板中氮的转化迁移路径和机理</a:t>
            </a:r>
            <a:endParaRPr lang="zh-CN" sz="1400" b="1">
              <a:solidFill>
                <a:schemeClr val="tx1"/>
              </a:solidFill>
              <a:sym typeface="+mn-ea"/>
            </a:endParaRPr>
          </a:p>
        </p:txBody>
      </p:sp>
      <p:cxnSp>
        <p:nvCxnSpPr>
          <p:cNvPr id="89" name="Elbow Connector 88"/>
          <p:cNvCxnSpPr>
            <a:stCxn id="75" idx="2"/>
            <a:endCxn id="77" idx="0"/>
          </p:cNvCxnSpPr>
          <p:nvPr/>
        </p:nvCxnSpPr>
        <p:spPr>
          <a:xfrm rot="5400000">
            <a:off x="5918518" y="1671638"/>
            <a:ext cx="230505" cy="19481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77" idx="2"/>
            <a:endCxn id="79" idx="0"/>
          </p:cNvCxnSpPr>
          <p:nvPr/>
        </p:nvCxnSpPr>
        <p:spPr>
          <a:xfrm rot="5400000" flipV="1">
            <a:off x="5587365" y="2607945"/>
            <a:ext cx="217805" cy="1273175"/>
          </a:xfrm>
          <a:prstGeom prst="bentConnector3">
            <a:avLst>
              <a:gd name="adj1" fmla="val 5014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8" idx="0"/>
            <a:endCxn id="77" idx="2"/>
          </p:cNvCxnSpPr>
          <p:nvPr/>
        </p:nvCxnSpPr>
        <p:spPr>
          <a:xfrm rot="16200000">
            <a:off x="4277360" y="2571115"/>
            <a:ext cx="217805" cy="1346835"/>
          </a:xfrm>
          <a:prstGeom prst="bentConnector3">
            <a:avLst>
              <a:gd name="adj1" fmla="val 49854"/>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79" idx="2"/>
            <a:endCxn id="80" idx="0"/>
          </p:cNvCxnSpPr>
          <p:nvPr/>
        </p:nvCxnSpPr>
        <p:spPr>
          <a:xfrm>
            <a:off x="6332855" y="3728085"/>
            <a:ext cx="381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80" idx="2"/>
            <a:endCxn id="83" idx="0"/>
          </p:cNvCxnSpPr>
          <p:nvPr/>
        </p:nvCxnSpPr>
        <p:spPr>
          <a:xfrm rot="5400000" flipV="1">
            <a:off x="6530340" y="4139565"/>
            <a:ext cx="236220" cy="62357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84" idx="0"/>
            <a:endCxn id="80" idx="2"/>
          </p:cNvCxnSpPr>
          <p:nvPr/>
        </p:nvCxnSpPr>
        <p:spPr>
          <a:xfrm rot="16200000">
            <a:off x="5448935" y="3681730"/>
            <a:ext cx="236220" cy="1539240"/>
          </a:xfrm>
          <a:prstGeom prst="bentConnector3">
            <a:avLst>
              <a:gd name="adj1" fmla="val 50000"/>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84" idx="2"/>
            <a:endCxn id="85" idx="0"/>
          </p:cNvCxnSpPr>
          <p:nvPr/>
        </p:nvCxnSpPr>
        <p:spPr>
          <a:xfrm rot="5400000">
            <a:off x="4303395" y="4686300"/>
            <a:ext cx="236220" cy="7518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86" idx="0"/>
            <a:endCxn id="84" idx="2"/>
          </p:cNvCxnSpPr>
          <p:nvPr/>
        </p:nvCxnSpPr>
        <p:spPr>
          <a:xfrm rot="16200000" flipV="1">
            <a:off x="4951095" y="4789805"/>
            <a:ext cx="260985" cy="568960"/>
          </a:xfrm>
          <a:prstGeom prst="bentConnector3">
            <a:avLst>
              <a:gd name="adj1" fmla="val 54622"/>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3" idx="2"/>
            <a:endCxn id="87" idx="0"/>
          </p:cNvCxnSpPr>
          <p:nvPr/>
        </p:nvCxnSpPr>
        <p:spPr>
          <a:xfrm>
            <a:off x="6960235" y="4944110"/>
            <a:ext cx="635" cy="236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5" idx="2"/>
            <a:endCxn id="88" idx="0"/>
          </p:cNvCxnSpPr>
          <p:nvPr/>
        </p:nvCxnSpPr>
        <p:spPr>
          <a:xfrm rot="5400000" flipV="1">
            <a:off x="4590415" y="5010150"/>
            <a:ext cx="356870" cy="14465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rot="5400000" flipV="1">
            <a:off x="5256530" y="5670550"/>
            <a:ext cx="344805" cy="1257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87" idx="2"/>
            <a:endCxn id="88" idx="0"/>
          </p:cNvCxnSpPr>
          <p:nvPr/>
        </p:nvCxnSpPr>
        <p:spPr>
          <a:xfrm rot="5400000">
            <a:off x="6047740" y="4998720"/>
            <a:ext cx="356870" cy="1468755"/>
          </a:xfrm>
          <a:prstGeom prst="bentConnector3">
            <a:avLst>
              <a:gd name="adj1" fmla="val 4991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
          <p:cNvSpPr>
            <a:spLocks noGrp="1"/>
          </p:cNvSpPr>
          <p:nvPr>
            <p:ph type="body" sz="quarter" idx="13"/>
          </p:nvPr>
        </p:nvSpPr>
        <p:spPr>
          <a:xfrm>
            <a:off x="179388" y="474663"/>
            <a:ext cx="8586787" cy="352425"/>
          </a:xfrm>
          <a:noFill/>
          <a:ln>
            <a:noFill/>
          </a:ln>
        </p:spPr>
        <p:txBody>
          <a:bodyPr anchor="t" anchorCtr="0"/>
          <a:lstStyle/>
          <a:p>
            <a:pPr eaLnBrk="1" hangingPunct="1">
              <a:buClrTx/>
              <a:buSzTx/>
            </a:pPr>
            <a:r>
              <a:rPr lang="en-US" altLang="zh-CN" kern="1200" dirty="0">
                <a:latin typeface="黑体" panose="02010600030101010101" pitchFamily="49" charset="-122"/>
                <a:ea typeface="黑体" panose="02010600030101010101" pitchFamily="49" charset="-122"/>
                <a:cs typeface="黑体" panose="02010600030101010101" pitchFamily="49" charset="-122"/>
              </a:rPr>
              <a:t>02   </a:t>
            </a:r>
            <a:r>
              <a:rPr lang="zh-CN" altLang="en-US" kern="1200" dirty="0">
                <a:latin typeface="黑体" panose="02010600030101010101" pitchFamily="49" charset="-122"/>
                <a:ea typeface="黑体" panose="02010600030101010101" pitchFamily="49" charset="-122"/>
                <a:cs typeface="黑体" panose="02010600030101010101" pitchFamily="49" charset="-122"/>
              </a:rPr>
              <a:t>技术路线</a:t>
            </a:r>
            <a:endParaRPr lang="zh-CN" altLang="en-US" kern="1200" dirty="0">
              <a:latin typeface="黑体" panose="02010600030101010101" pitchFamily="49" charset="-122"/>
              <a:ea typeface="黑体" panose="02010600030101010101" pitchFamily="49" charset="-122"/>
              <a:cs typeface="黑体" panose="02010600030101010101" pitchFamily="49" charset="-122"/>
            </a:endParaRPr>
          </a:p>
        </p:txBody>
      </p:sp>
      <p:pic>
        <p:nvPicPr>
          <p:cNvPr id="4" name="Picture 1" descr="C:\Users\Administrator\Desktop\t011b1f6b967fbc2c0a.png"/>
          <p:cNvPicPr>
            <a:picLocks noChangeAspect="1"/>
          </p:cNvPicPr>
          <p:nvPr/>
        </p:nvPicPr>
        <p:blipFill>
          <a:blip r:embed="rId1"/>
          <a:stretch>
            <a:fillRect/>
          </a:stretch>
        </p:blipFill>
        <p:spPr>
          <a:xfrm>
            <a:off x="7963126" y="74430"/>
            <a:ext cx="1084560" cy="1140393"/>
          </a:xfrm>
          <a:prstGeom prst="rect">
            <a:avLst/>
          </a:prstGeom>
          <a:noFill/>
          <a:ln w="9525">
            <a:noFill/>
          </a:ln>
        </p:spPr>
      </p:pic>
      <p:pic>
        <p:nvPicPr>
          <p:cNvPr id="2" name="Picture 9"/>
          <p:cNvPicPr>
            <a:picLocks noChangeAspect="1"/>
          </p:cNvPicPr>
          <p:nvPr/>
        </p:nvPicPr>
        <p:blipFill>
          <a:blip r:embed="rId2"/>
          <a:stretch>
            <a:fillRect/>
          </a:stretch>
        </p:blipFill>
        <p:spPr>
          <a:xfrm>
            <a:off x="531495" y="1348105"/>
            <a:ext cx="1046480" cy="935355"/>
          </a:xfrm>
          <a:prstGeom prst="rect">
            <a:avLst/>
          </a:prstGeom>
          <a:noFill/>
          <a:ln>
            <a:noFill/>
          </a:ln>
          <a:effectLst>
            <a:softEdge rad="63500"/>
          </a:effectLst>
        </p:spPr>
      </p:pic>
      <p:pic>
        <p:nvPicPr>
          <p:cNvPr id="3" name="Picture 10"/>
          <p:cNvPicPr>
            <a:picLocks noChangeAspect="1"/>
          </p:cNvPicPr>
          <p:nvPr/>
        </p:nvPicPr>
        <p:blipFill>
          <a:blip r:embed="rId3"/>
          <a:stretch>
            <a:fillRect/>
          </a:stretch>
        </p:blipFill>
        <p:spPr>
          <a:xfrm flipH="1">
            <a:off x="1610360" y="2774315"/>
            <a:ext cx="722630" cy="1014730"/>
          </a:xfrm>
          <a:prstGeom prst="rect">
            <a:avLst/>
          </a:prstGeom>
          <a:noFill/>
          <a:ln>
            <a:noFill/>
          </a:ln>
          <a:effectLst>
            <a:softEdge rad="63500"/>
          </a:effectLst>
        </p:spPr>
      </p:pic>
      <p:pic>
        <p:nvPicPr>
          <p:cNvPr id="5" name="Picture 4"/>
          <p:cNvPicPr>
            <a:picLocks noChangeAspect="1"/>
          </p:cNvPicPr>
          <p:nvPr/>
        </p:nvPicPr>
        <p:blipFill>
          <a:blip r:embed="rId4"/>
          <a:stretch>
            <a:fillRect/>
          </a:stretch>
        </p:blipFill>
        <p:spPr>
          <a:xfrm>
            <a:off x="2510790" y="1360170"/>
            <a:ext cx="1107440" cy="902335"/>
          </a:xfrm>
          <a:prstGeom prst="rect">
            <a:avLst/>
          </a:prstGeom>
          <a:ln>
            <a:solidFill>
              <a:srgbClr val="000000">
                <a:alpha val="0"/>
              </a:srgbClr>
            </a:solidFill>
          </a:ln>
          <a:effectLst>
            <a:softEdge rad="63500"/>
          </a:effectLst>
        </p:spPr>
      </p:pic>
      <p:pic>
        <p:nvPicPr>
          <p:cNvPr id="6" name="Picture 11"/>
          <p:cNvPicPr>
            <a:picLocks noChangeAspect="1"/>
          </p:cNvPicPr>
          <p:nvPr/>
        </p:nvPicPr>
        <p:blipFill>
          <a:blip r:embed="rId5"/>
          <a:stretch>
            <a:fillRect/>
          </a:stretch>
        </p:blipFill>
        <p:spPr>
          <a:xfrm>
            <a:off x="3714750" y="2757805"/>
            <a:ext cx="581025" cy="1031240"/>
          </a:xfrm>
          <a:prstGeom prst="rect">
            <a:avLst/>
          </a:prstGeom>
          <a:noFill/>
          <a:ln>
            <a:noFill/>
          </a:ln>
          <a:effectLst>
            <a:softEdge rad="63500"/>
          </a:effectLst>
        </p:spPr>
      </p:pic>
      <p:sp>
        <p:nvSpPr>
          <p:cNvPr id="7" name="Text Box 6"/>
          <p:cNvSpPr txBox="1"/>
          <p:nvPr/>
        </p:nvSpPr>
        <p:spPr>
          <a:xfrm>
            <a:off x="1858010" y="1663700"/>
            <a:ext cx="312420" cy="645160"/>
          </a:xfrm>
          <a:prstGeom prst="rect">
            <a:avLst/>
          </a:prstGeom>
          <a:noFill/>
        </p:spPr>
        <p:txBody>
          <a:bodyPr wrap="square" rtlCol="0">
            <a:spAutoFit/>
          </a:bodyPr>
          <a:p>
            <a:pPr algn="ctr"/>
            <a:r>
              <a:rPr lang="zh-CN" altLang="en-US">
                <a:latin typeface="Times New Roman" panose="02020603050405020304" pitchFamily="18" charset="0"/>
              </a:rPr>
              <a:t>磨粉</a:t>
            </a:r>
            <a:endParaRPr lang="zh-CN" altLang="en-US">
              <a:latin typeface="Times New Roman" panose="02020603050405020304" pitchFamily="18" charset="0"/>
            </a:endParaRPr>
          </a:p>
        </p:txBody>
      </p:sp>
      <p:sp>
        <p:nvSpPr>
          <p:cNvPr id="8" name="Text Box 7"/>
          <p:cNvSpPr txBox="1"/>
          <p:nvPr/>
        </p:nvSpPr>
        <p:spPr>
          <a:xfrm>
            <a:off x="3848735" y="1659255"/>
            <a:ext cx="312420" cy="645160"/>
          </a:xfrm>
          <a:prstGeom prst="rect">
            <a:avLst/>
          </a:prstGeom>
          <a:noFill/>
        </p:spPr>
        <p:txBody>
          <a:bodyPr wrap="square" rtlCol="0">
            <a:spAutoFit/>
          </a:bodyPr>
          <a:p>
            <a:pPr algn="ctr"/>
            <a:r>
              <a:rPr lang="zh-CN" altLang="en-US">
                <a:latin typeface="Times New Roman" panose="02020603050405020304" pitchFamily="18" charset="0"/>
              </a:rPr>
              <a:t>筛选</a:t>
            </a:r>
            <a:endParaRPr lang="zh-CN" altLang="en-US">
              <a:latin typeface="Times New Roman" panose="02020603050405020304" pitchFamily="18" charset="0"/>
            </a:endParaRPr>
          </a:p>
        </p:txBody>
      </p:sp>
      <p:pic>
        <p:nvPicPr>
          <p:cNvPr id="9" name="Picture 8"/>
          <p:cNvPicPr>
            <a:picLocks noChangeAspect="1"/>
          </p:cNvPicPr>
          <p:nvPr/>
        </p:nvPicPr>
        <p:blipFill>
          <a:blip r:embed="rId6"/>
          <a:stretch>
            <a:fillRect/>
          </a:stretch>
        </p:blipFill>
        <p:spPr>
          <a:xfrm flipH="1">
            <a:off x="4751070" y="1332230"/>
            <a:ext cx="805180" cy="925830"/>
          </a:xfrm>
          <a:prstGeom prst="rect">
            <a:avLst/>
          </a:prstGeom>
          <a:effectLst>
            <a:softEdge rad="63500"/>
          </a:effectLst>
        </p:spPr>
      </p:pic>
      <p:sp>
        <p:nvSpPr>
          <p:cNvPr id="10" name="Text Box 9"/>
          <p:cNvSpPr txBox="1"/>
          <p:nvPr/>
        </p:nvSpPr>
        <p:spPr>
          <a:xfrm>
            <a:off x="2646045" y="3291205"/>
            <a:ext cx="828675" cy="1159510"/>
          </a:xfrm>
          <a:prstGeom prst="rect">
            <a:avLst/>
          </a:prstGeom>
          <a:noFill/>
        </p:spPr>
        <p:txBody>
          <a:bodyPr vert="eaVert" wrap="square" rtlCol="0">
            <a:spAutoFit/>
          </a:bodyPr>
          <a:p>
            <a:pPr algn="ct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重新粉碎</a:t>
            </a:r>
            <a:endParaRPr lang="en-US" altLang="zh-CN" sz="1400">
              <a:latin typeface="Times New Roman" panose="02020603050405020304" pitchFamily="18" charset="0"/>
              <a:ea typeface="宋体" panose="02010600030101010101" pitchFamily="2" charset="-122"/>
              <a:cs typeface="宋体" panose="02010600030101010101" pitchFamily="2" charset="-122"/>
              <a:sym typeface="+mn-ea"/>
            </a:endParaRPr>
          </a:p>
          <a:p>
            <a:pPr algn="ctr"/>
            <a:r>
              <a:rPr lang="en-US" altLang="zh-CN" sz="1400">
                <a:latin typeface="Times New Roman" panose="02020603050405020304" pitchFamily="18" charset="0"/>
                <a:ea typeface="宋体" panose="02010600030101010101" pitchFamily="2" charset="-122"/>
                <a:cs typeface="宋体" panose="02010600030101010101" pitchFamily="2" charset="-122"/>
                <a:sym typeface="+mn-ea"/>
              </a:rPr>
              <a:t>80</a:t>
            </a: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目以上</a:t>
            </a:r>
            <a:endParaRPr lang="zh-CN" altLang="en-US" sz="1400">
              <a:latin typeface="Times New Roman" panose="02020603050405020304" pitchFamily="18" charset="0"/>
              <a:ea typeface="宋体" panose="02010600030101010101" pitchFamily="2" charset="-122"/>
              <a:cs typeface="宋体" panose="02010600030101010101" pitchFamily="2" charset="-122"/>
              <a:sym typeface="+mn-ea"/>
            </a:endParaRPr>
          </a:p>
          <a:p>
            <a:pPr algn="ctr"/>
            <a:r>
              <a:rPr lang="zh-CN" altLang="en-US" sz="1400">
                <a:latin typeface="Times New Roman" panose="02020603050405020304" pitchFamily="18" charset="0"/>
                <a:ea typeface="宋体" panose="02010600030101010101" pitchFamily="2" charset="-122"/>
                <a:cs typeface="宋体" panose="02010600030101010101" pitchFamily="2" charset="-122"/>
                <a:sym typeface="+mn-ea"/>
              </a:rPr>
              <a:t>纤维板粉末</a:t>
            </a:r>
            <a:endParaRPr lang="zh-CN" altLang="en-US" sz="1400">
              <a:latin typeface="Times New Roman" panose="02020603050405020304" pitchFamily="18" charset="0"/>
              <a:ea typeface="宋体" panose="02010600030101010101" pitchFamily="2" charset="-122"/>
              <a:cs typeface="宋体" panose="02010600030101010101" pitchFamily="2" charset="-122"/>
              <a:sym typeface="+mn-ea"/>
            </a:endParaRPr>
          </a:p>
        </p:txBody>
      </p:sp>
      <p:sp>
        <p:nvSpPr>
          <p:cNvPr id="11" name="Curved Left Arrow 10"/>
          <p:cNvSpPr/>
          <p:nvPr/>
        </p:nvSpPr>
        <p:spPr>
          <a:xfrm rot="5400000">
            <a:off x="2565400" y="2956560"/>
            <a:ext cx="699770" cy="2364105"/>
          </a:xfrm>
          <a:prstGeom prst="curvedLeftArrow">
            <a:avLst>
              <a:gd name="adj1" fmla="val 26901"/>
              <a:gd name="adj2" fmla="val 70977"/>
              <a:gd name="adj3" fmla="val 32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pic>
        <p:nvPicPr>
          <p:cNvPr id="12" name="Picture 11"/>
          <p:cNvPicPr>
            <a:picLocks noChangeAspect="1"/>
          </p:cNvPicPr>
          <p:nvPr/>
        </p:nvPicPr>
        <p:blipFill>
          <a:blip r:embed="rId7"/>
          <a:stretch>
            <a:fillRect/>
          </a:stretch>
        </p:blipFill>
        <p:spPr>
          <a:xfrm>
            <a:off x="6338570" y="1332230"/>
            <a:ext cx="640715" cy="800100"/>
          </a:xfrm>
          <a:prstGeom prst="rect">
            <a:avLst/>
          </a:prstGeom>
          <a:effectLst>
            <a:softEdge rad="31750"/>
          </a:effectLst>
        </p:spPr>
      </p:pic>
      <p:pic>
        <p:nvPicPr>
          <p:cNvPr id="13" name="Picture 7"/>
          <p:cNvPicPr>
            <a:picLocks noChangeAspect="1"/>
          </p:cNvPicPr>
          <p:nvPr/>
        </p:nvPicPr>
        <p:blipFill>
          <a:blip r:embed="rId8"/>
          <a:stretch>
            <a:fillRect/>
          </a:stretch>
        </p:blipFill>
        <p:spPr>
          <a:xfrm>
            <a:off x="7336790" y="3004820"/>
            <a:ext cx="626110" cy="1083310"/>
          </a:xfrm>
          <a:prstGeom prst="rect">
            <a:avLst/>
          </a:prstGeom>
          <a:noFill/>
          <a:ln>
            <a:noFill/>
          </a:ln>
          <a:effectLst>
            <a:softEdge rad="63500"/>
          </a:effectLst>
        </p:spPr>
      </p:pic>
      <p:sp>
        <p:nvSpPr>
          <p:cNvPr id="112" name="Circular Arrow 111"/>
          <p:cNvSpPr/>
          <p:nvPr/>
        </p:nvSpPr>
        <p:spPr>
          <a:xfrm rot="9840000">
            <a:off x="6699250" y="2868295"/>
            <a:ext cx="1706880" cy="2120900"/>
          </a:xfrm>
          <a:prstGeom prst="circularArrow">
            <a:avLst>
              <a:gd name="adj1" fmla="val 10390"/>
              <a:gd name="adj2" fmla="val 1343798"/>
              <a:gd name="adj3" fmla="val 19768677"/>
              <a:gd name="adj4" fmla="val 17236328"/>
              <a:gd name="adj5" fmla="val 142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lnSpc>
                <a:spcPct val="130000"/>
              </a:lnSpc>
            </a:pPr>
            <a:endParaRPr lang="en-US" sz="120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Flowchart: Alternate Process 13"/>
          <p:cNvSpPr/>
          <p:nvPr/>
        </p:nvSpPr>
        <p:spPr>
          <a:xfrm>
            <a:off x="7625715" y="2256790"/>
            <a:ext cx="1141095" cy="49974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sz="1350">
                <a:latin typeface="Times New Roman" panose="02020603050405020304" pitchFamily="18" charset="0"/>
                <a:ea typeface="黑体" panose="02010600030101010101" pitchFamily="49" charset="-122"/>
              </a:rPr>
              <a:t>水热液</a:t>
            </a:r>
            <a:endParaRPr lang="zh-CN" sz="1350">
              <a:latin typeface="Times New Roman" panose="02020603050405020304" pitchFamily="18" charset="0"/>
              <a:ea typeface="黑体" panose="02010600030101010101" pitchFamily="49" charset="-122"/>
            </a:endParaRPr>
          </a:p>
        </p:txBody>
      </p:sp>
      <p:sp>
        <p:nvSpPr>
          <p:cNvPr id="113" name="Circular Arrow 112"/>
          <p:cNvSpPr/>
          <p:nvPr/>
        </p:nvSpPr>
        <p:spPr>
          <a:xfrm rot="11760000" flipV="1">
            <a:off x="6704965" y="4496435"/>
            <a:ext cx="1706880" cy="2120900"/>
          </a:xfrm>
          <a:prstGeom prst="circularArrow">
            <a:avLst>
              <a:gd name="adj1" fmla="val 10390"/>
              <a:gd name="adj2" fmla="val 1343798"/>
              <a:gd name="adj3" fmla="val 19768677"/>
              <a:gd name="adj4" fmla="val 17236328"/>
              <a:gd name="adj5" fmla="val 142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lnSpc>
                <a:spcPct val="130000"/>
              </a:lnSpc>
            </a:pPr>
            <a:endParaRPr lang="en-US" sz="1200" dirty="0">
              <a:ln>
                <a:noFill/>
              </a:ln>
              <a:solidFill>
                <a:schemeClr val="bg1"/>
              </a:solidFill>
              <a:effectLst/>
              <a:latin typeface="微软雅黑" panose="020B0503020204020204" pitchFamily="34" charset="-122"/>
              <a:ea typeface="微软雅黑" panose="020B0503020204020204" pitchFamily="34" charset="-122"/>
            </a:endParaRPr>
          </a:p>
        </p:txBody>
      </p:sp>
      <p:pic>
        <p:nvPicPr>
          <p:cNvPr id="15" name="Picture 6"/>
          <p:cNvPicPr>
            <a:picLocks noChangeAspect="1"/>
          </p:cNvPicPr>
          <p:nvPr/>
        </p:nvPicPr>
        <p:blipFill>
          <a:blip r:embed="rId9"/>
          <a:stretch>
            <a:fillRect/>
          </a:stretch>
        </p:blipFill>
        <p:spPr>
          <a:xfrm>
            <a:off x="7929880" y="1280160"/>
            <a:ext cx="532130" cy="923925"/>
          </a:xfrm>
          <a:prstGeom prst="rect">
            <a:avLst/>
          </a:prstGeom>
          <a:noFill/>
          <a:ln>
            <a:noFill/>
          </a:ln>
          <a:effectLst>
            <a:softEdge rad="63500"/>
          </a:effectLst>
        </p:spPr>
      </p:pic>
      <p:sp>
        <p:nvSpPr>
          <p:cNvPr id="16" name="Flowchart: Alternate Process 15"/>
          <p:cNvSpPr/>
          <p:nvPr/>
        </p:nvSpPr>
        <p:spPr>
          <a:xfrm>
            <a:off x="7625080" y="4586159"/>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共水热产物</a:t>
            </a:r>
            <a:endParaRPr lang="zh-CN" altLang="en-US" sz="1350">
              <a:latin typeface="Times New Roman" panose="02020603050405020304" pitchFamily="18" charset="0"/>
              <a:ea typeface="黑体" panose="02010600030101010101" pitchFamily="49" charset="-122"/>
            </a:endParaRPr>
          </a:p>
        </p:txBody>
      </p:sp>
      <p:sp>
        <p:nvSpPr>
          <p:cNvPr id="17" name="Flowchart: Alternate Process 16"/>
          <p:cNvSpPr/>
          <p:nvPr/>
        </p:nvSpPr>
        <p:spPr>
          <a:xfrm>
            <a:off x="5838190" y="3727004"/>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液相产物</a:t>
            </a:r>
            <a:endParaRPr lang="zh-CN" altLang="en-US" sz="1350">
              <a:latin typeface="Times New Roman" panose="02020603050405020304" pitchFamily="18" charset="0"/>
              <a:ea typeface="黑体" panose="02010600030101010101" pitchFamily="49" charset="-122"/>
            </a:endParaRPr>
          </a:p>
        </p:txBody>
      </p:sp>
      <p:sp>
        <p:nvSpPr>
          <p:cNvPr id="18" name="Flowchart: Alternate Process 17"/>
          <p:cNvSpPr/>
          <p:nvPr/>
        </p:nvSpPr>
        <p:spPr>
          <a:xfrm>
            <a:off x="5848985" y="5359589"/>
            <a:ext cx="1141214" cy="404693"/>
          </a:xfrm>
          <a:prstGeom prst="flowChartAlternateProcess">
            <a:avLst/>
          </a:prstGeom>
          <a:ln>
            <a:noFill/>
          </a:ln>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350">
                <a:latin typeface="Times New Roman" panose="02020603050405020304" pitchFamily="18" charset="0"/>
                <a:ea typeface="黑体" panose="02010600030101010101" pitchFamily="49" charset="-122"/>
              </a:rPr>
              <a:t>固相产物</a:t>
            </a:r>
            <a:endParaRPr lang="zh-CN" altLang="en-US" sz="1350">
              <a:latin typeface="Times New Roman" panose="02020603050405020304" pitchFamily="18" charset="0"/>
              <a:ea typeface="黑体" panose="02010600030101010101" pitchFamily="49" charset="-122"/>
            </a:endParaRPr>
          </a:p>
        </p:txBody>
      </p:sp>
      <p:pic>
        <p:nvPicPr>
          <p:cNvPr id="101" name="Picture 12"/>
          <p:cNvPicPr>
            <a:picLocks noChangeAspect="1"/>
          </p:cNvPicPr>
          <p:nvPr/>
        </p:nvPicPr>
        <p:blipFill>
          <a:blip r:embed="rId10"/>
          <a:stretch>
            <a:fillRect/>
          </a:stretch>
        </p:blipFill>
        <p:spPr>
          <a:xfrm>
            <a:off x="6090920" y="4361815"/>
            <a:ext cx="501015" cy="758825"/>
          </a:xfrm>
          <a:prstGeom prst="rect">
            <a:avLst/>
          </a:prstGeom>
          <a:noFill/>
          <a:ln>
            <a:noFill/>
          </a:ln>
          <a:effectLst>
            <a:softEdge rad="31750"/>
          </a:effectLst>
        </p:spPr>
      </p:pic>
      <p:sp>
        <p:nvSpPr>
          <p:cNvPr id="102" name="Text Box 101"/>
          <p:cNvSpPr txBox="1"/>
          <p:nvPr/>
        </p:nvSpPr>
        <p:spPr>
          <a:xfrm>
            <a:off x="6617335" y="4418965"/>
            <a:ext cx="312420" cy="645160"/>
          </a:xfrm>
          <a:prstGeom prst="rect">
            <a:avLst/>
          </a:prstGeom>
          <a:noFill/>
        </p:spPr>
        <p:txBody>
          <a:bodyPr wrap="square" rtlCol="0">
            <a:spAutoFit/>
          </a:bodyPr>
          <a:p>
            <a:pPr algn="ctr"/>
            <a:r>
              <a:rPr lang="zh-CN" altLang="en-US">
                <a:latin typeface="Times New Roman" panose="02020603050405020304" pitchFamily="18" charset="0"/>
              </a:rPr>
              <a:t>抽滤</a:t>
            </a:r>
            <a:endParaRPr lang="zh-CN" altLang="en-US">
              <a:latin typeface="Times New Roman" panose="02020603050405020304" pitchFamily="18" charset="0"/>
            </a:endParaRPr>
          </a:p>
        </p:txBody>
      </p:sp>
      <p:sp>
        <p:nvSpPr>
          <p:cNvPr id="104" name="Cloud Callout 103"/>
          <p:cNvSpPr/>
          <p:nvPr/>
        </p:nvSpPr>
        <p:spPr>
          <a:xfrm>
            <a:off x="1811020" y="5354320"/>
            <a:ext cx="3190240" cy="943610"/>
          </a:xfrm>
          <a:prstGeom prst="cloudCallout">
            <a:avLst>
              <a:gd name="adj1" fmla="val 74303"/>
              <a:gd name="adj2" fmla="val -28465"/>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1200">
                <a:latin typeface="Times New Roman" panose="02020603050405020304" pitchFamily="18" charset="0"/>
              </a:rPr>
              <a:t>使用超纯水和无水乙醇清洗后，在105</a:t>
            </a:r>
            <a:r>
              <a:rPr lang="en-US" altLang="zh-CN" sz="1200">
                <a:latin typeface="Times New Roman" panose="02020603050405020304" pitchFamily="18" charset="0"/>
              </a:rPr>
              <a:t> </a:t>
            </a:r>
            <a:r>
              <a:rPr lang="zh-CN" altLang="en-US" sz="1200">
                <a:latin typeface="SimSun" panose="02010600030101010101" pitchFamily="2" charset="-122"/>
                <a:ea typeface="SimSun" panose="02010600030101010101" pitchFamily="2" charset="-122"/>
              </a:rPr>
              <a:t>℃</a:t>
            </a:r>
            <a:r>
              <a:rPr lang="zh-CN" altLang="en-US" sz="1200">
                <a:latin typeface="Times New Roman" panose="02020603050405020304" pitchFamily="18" charset="0"/>
              </a:rPr>
              <a:t>下干燥24 h，用于后续固相产物测试表征</a:t>
            </a:r>
            <a:endParaRPr lang="zh-CN" altLang="en-US" sz="1200">
              <a:latin typeface="Times New Roman" panose="02020603050405020304" pitchFamily="18" charset="0"/>
            </a:endParaRPr>
          </a:p>
        </p:txBody>
      </p:sp>
      <p:sp>
        <p:nvSpPr>
          <p:cNvPr id="105" name="Cloud Callout 104"/>
          <p:cNvSpPr/>
          <p:nvPr/>
        </p:nvSpPr>
        <p:spPr>
          <a:xfrm>
            <a:off x="4175760" y="4302125"/>
            <a:ext cx="1727200" cy="641350"/>
          </a:xfrm>
          <a:prstGeom prst="cloudCallout">
            <a:avLst>
              <a:gd name="adj1" fmla="val 67022"/>
              <a:gd name="adj2" fmla="val -6920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1200"/>
              <a:t>使用</a:t>
            </a:r>
            <a:r>
              <a:rPr lang="en-US" sz="1200"/>
              <a:t>乙酸乙酯萃取</a:t>
            </a:r>
            <a:r>
              <a:rPr lang="zh-CN" altLang="en-US" sz="1200"/>
              <a:t>后定容</a:t>
            </a:r>
            <a:endParaRPr lang="zh-CN" altLang="en-US" sz="1200"/>
          </a:p>
        </p:txBody>
      </p:sp>
      <p:sp>
        <p:nvSpPr>
          <p:cNvPr id="119" name="Flowchart: Alternate Process 118"/>
          <p:cNvSpPr/>
          <p:nvPr/>
        </p:nvSpPr>
        <p:spPr>
          <a:xfrm>
            <a:off x="436880" y="231603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纤维板样品</a:t>
            </a:r>
            <a:endParaRPr lang="zh-CN" altLang="en-US" sz="1350">
              <a:latin typeface="Times New Roman" panose="02020603050405020304" pitchFamily="18" charset="0"/>
              <a:ea typeface="黑体" panose="02010600030101010101" pitchFamily="49" charset="-122"/>
            </a:endParaRPr>
          </a:p>
        </p:txBody>
      </p:sp>
      <p:sp>
        <p:nvSpPr>
          <p:cNvPr id="120" name="Flowchart: Alternate Process 119"/>
          <p:cNvSpPr/>
          <p:nvPr/>
        </p:nvSpPr>
        <p:spPr>
          <a:xfrm>
            <a:off x="2506980" y="2306509"/>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纤维板粉末</a:t>
            </a:r>
            <a:endParaRPr lang="zh-CN" altLang="en-US" sz="1350">
              <a:latin typeface="Times New Roman" panose="02020603050405020304" pitchFamily="18" charset="0"/>
              <a:ea typeface="黑体" panose="02010600030101010101" pitchFamily="49" charset="-122"/>
            </a:endParaRPr>
          </a:p>
        </p:txBody>
      </p:sp>
      <p:sp>
        <p:nvSpPr>
          <p:cNvPr id="121" name="Flowchart: Alternate Process 120"/>
          <p:cNvSpPr/>
          <p:nvPr/>
        </p:nvSpPr>
        <p:spPr>
          <a:xfrm>
            <a:off x="4583430" y="2263775"/>
            <a:ext cx="1141095" cy="49974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ltLang="zh-CN" sz="1350">
                <a:latin typeface="Times New Roman" panose="02020603050405020304" pitchFamily="18" charset="0"/>
                <a:ea typeface="黑体" panose="02010600030101010101" pitchFamily="49" charset="-122"/>
              </a:rPr>
              <a:t>80</a:t>
            </a:r>
            <a:r>
              <a:rPr lang="zh-CN" altLang="en-US" sz="1350">
                <a:latin typeface="Times New Roman" panose="02020603050405020304" pitchFamily="18" charset="0"/>
                <a:ea typeface="黑体" panose="02010600030101010101" pitchFamily="49" charset="-122"/>
              </a:rPr>
              <a:t>目以下</a:t>
            </a:r>
            <a:r>
              <a:rPr lang="en-US" altLang="zh-CN" sz="1350">
                <a:latin typeface="Times New Roman" panose="02020603050405020304" pitchFamily="18" charset="0"/>
                <a:ea typeface="黑体" panose="02010600030101010101" pitchFamily="49" charset="-122"/>
              </a:rPr>
              <a:t>  </a:t>
            </a:r>
            <a:r>
              <a:rPr lang="zh-CN" altLang="en-US" sz="1350">
                <a:latin typeface="Times New Roman" panose="02020603050405020304" pitchFamily="18" charset="0"/>
                <a:ea typeface="黑体" panose="02010600030101010101" pitchFamily="49" charset="-122"/>
              </a:rPr>
              <a:t>纤维板粉末</a:t>
            </a:r>
            <a:endParaRPr lang="zh-CN" altLang="en-US" sz="1350">
              <a:latin typeface="Times New Roman" panose="02020603050405020304" pitchFamily="18" charset="0"/>
              <a:ea typeface="黑体" panose="02010600030101010101" pitchFamily="49" charset="-122"/>
            </a:endParaRPr>
          </a:p>
        </p:txBody>
      </p:sp>
      <p:sp>
        <p:nvSpPr>
          <p:cNvPr id="122" name="Flowchart: Alternate Process 121"/>
          <p:cNvSpPr/>
          <p:nvPr/>
        </p:nvSpPr>
        <p:spPr>
          <a:xfrm>
            <a:off x="7625080" y="5822315"/>
            <a:ext cx="1141095" cy="42100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sz="1350">
                <a:latin typeface="Times New Roman" panose="02020603050405020304" pitchFamily="18" charset="0"/>
                <a:ea typeface="黑体" panose="02010600030101010101" pitchFamily="49" charset="-122"/>
              </a:rPr>
              <a:t>木糖</a:t>
            </a:r>
            <a:endParaRPr lang="zh-CN" sz="1350">
              <a:latin typeface="Times New Roman" panose="02020603050405020304" pitchFamily="18" charset="0"/>
              <a:ea typeface="黑体" panose="02010600030101010101" pitchFamily="49" charset="-122"/>
            </a:endParaRPr>
          </a:p>
        </p:txBody>
      </p:sp>
      <p:sp>
        <p:nvSpPr>
          <p:cNvPr id="123" name="Flowchart: Alternate Process 122"/>
          <p:cNvSpPr/>
          <p:nvPr/>
        </p:nvSpPr>
        <p:spPr>
          <a:xfrm>
            <a:off x="7625080" y="458679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共水热产物</a:t>
            </a:r>
            <a:endParaRPr lang="zh-CN" altLang="en-US" sz="1350">
              <a:latin typeface="Times New Roman" panose="02020603050405020304" pitchFamily="18" charset="0"/>
              <a:ea typeface="黑体" panose="02010600030101010101" pitchFamily="49" charset="-122"/>
            </a:endParaRPr>
          </a:p>
        </p:txBody>
      </p:sp>
      <p:sp>
        <p:nvSpPr>
          <p:cNvPr id="124" name="Flowchart: Alternate Process 123"/>
          <p:cNvSpPr/>
          <p:nvPr/>
        </p:nvSpPr>
        <p:spPr>
          <a:xfrm>
            <a:off x="5838190" y="3727639"/>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液相产物</a:t>
            </a:r>
            <a:endParaRPr lang="zh-CN" altLang="en-US" sz="1350">
              <a:latin typeface="Times New Roman" panose="02020603050405020304" pitchFamily="18" charset="0"/>
              <a:ea typeface="黑体" panose="02010600030101010101" pitchFamily="49" charset="-122"/>
            </a:endParaRPr>
          </a:p>
        </p:txBody>
      </p:sp>
      <p:sp>
        <p:nvSpPr>
          <p:cNvPr id="125" name="Flowchart: Alternate Process 124"/>
          <p:cNvSpPr/>
          <p:nvPr/>
        </p:nvSpPr>
        <p:spPr>
          <a:xfrm>
            <a:off x="5848985" y="5360224"/>
            <a:ext cx="1141214" cy="40469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350">
                <a:latin typeface="Times New Roman" panose="02020603050405020304" pitchFamily="18" charset="0"/>
                <a:ea typeface="黑体" panose="02010600030101010101" pitchFamily="49" charset="-122"/>
              </a:rPr>
              <a:t>固相产物</a:t>
            </a:r>
            <a:endParaRPr lang="zh-CN" altLang="en-US" sz="1350">
              <a:latin typeface="Times New Roman" panose="02020603050405020304" pitchFamily="18" charset="0"/>
              <a:ea typeface="黑体" panose="02010600030101010101" pitchFamily="49" charset="-122"/>
            </a:endParaRPr>
          </a:p>
        </p:txBody>
      </p:sp>
      <p:sp>
        <p:nvSpPr>
          <p:cNvPr id="126" name="Right Arrow 125"/>
          <p:cNvSpPr/>
          <p:nvPr/>
        </p:nvSpPr>
        <p:spPr>
          <a:xfrm>
            <a:off x="1667510" y="2336165"/>
            <a:ext cx="791845" cy="35496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r>
              <a:rPr lang="zh-CN" altLang="en-US" sz="1200" b="1">
                <a:ln>
                  <a:noFill/>
                </a:ln>
                <a:solidFill>
                  <a:schemeClr val="bg1"/>
                </a:solidFill>
                <a:effectLst/>
                <a:latin typeface="SimSun" panose="02010600030101010101" pitchFamily="2" charset="-122"/>
                <a:ea typeface="SimSun" panose="02010600030101010101" pitchFamily="2" charset="-122"/>
              </a:rPr>
              <a:t>粉碎机</a:t>
            </a:r>
            <a:endParaRPr lang="zh-CN" altLang="en-US" sz="1200" b="1">
              <a:ln>
                <a:noFill/>
              </a:ln>
              <a:solidFill>
                <a:schemeClr val="bg1"/>
              </a:solidFill>
              <a:effectLst/>
              <a:latin typeface="SimSun" panose="02010600030101010101" pitchFamily="2" charset="-122"/>
              <a:ea typeface="SimSun" panose="02010600030101010101" pitchFamily="2" charset="-122"/>
            </a:endParaRPr>
          </a:p>
        </p:txBody>
      </p:sp>
      <p:sp>
        <p:nvSpPr>
          <p:cNvPr id="127" name="Right Arrow 126"/>
          <p:cNvSpPr/>
          <p:nvPr/>
        </p:nvSpPr>
        <p:spPr>
          <a:xfrm>
            <a:off x="3733800" y="2331085"/>
            <a:ext cx="791845" cy="35496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ctr"/>
            <a:r>
              <a:rPr lang="zh-CN" altLang="en-US" sz="1200" b="1">
                <a:ln>
                  <a:noFill/>
                </a:ln>
                <a:solidFill>
                  <a:schemeClr val="bg1"/>
                </a:solidFill>
                <a:effectLst/>
                <a:latin typeface="SimSun" panose="02010600030101010101" pitchFamily="2" charset="-122"/>
                <a:ea typeface="SimSun" panose="02010600030101010101" pitchFamily="2" charset="-122"/>
              </a:rPr>
              <a:t>震筛机</a:t>
            </a:r>
            <a:endParaRPr lang="zh-CN" altLang="en-US" sz="1200" b="1">
              <a:ln>
                <a:noFill/>
              </a:ln>
              <a:solidFill>
                <a:schemeClr val="bg1"/>
              </a:solidFill>
              <a:effectLst/>
              <a:latin typeface="SimSun" panose="02010600030101010101" pitchFamily="2" charset="-122"/>
              <a:ea typeface="SimSun" panose="02010600030101010101" pitchFamily="2" charset="-122"/>
            </a:endParaRPr>
          </a:p>
        </p:txBody>
      </p:sp>
      <p:sp>
        <p:nvSpPr>
          <p:cNvPr id="128" name="Curved Left Arrow 127"/>
          <p:cNvSpPr/>
          <p:nvPr/>
        </p:nvSpPr>
        <p:spPr>
          <a:xfrm rot="5400000">
            <a:off x="2571750" y="2962910"/>
            <a:ext cx="699770" cy="2364105"/>
          </a:xfrm>
          <a:prstGeom prst="curvedLeftArrow">
            <a:avLst>
              <a:gd name="adj1" fmla="val 26901"/>
              <a:gd name="adj2" fmla="val 70977"/>
              <a:gd name="adj3" fmla="val 32304"/>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solidFill>
                <a:schemeClr val="bg1"/>
              </a:solidFill>
            </a:endParaRPr>
          </a:p>
        </p:txBody>
      </p:sp>
      <p:sp>
        <p:nvSpPr>
          <p:cNvPr id="129" name="Right Arrow 128"/>
          <p:cNvSpPr/>
          <p:nvPr/>
        </p:nvSpPr>
        <p:spPr>
          <a:xfrm rot="5400000" flipH="1">
            <a:off x="7856855" y="5196205"/>
            <a:ext cx="676910" cy="374015"/>
          </a:xfrm>
          <a:prstGeom prst="rightArrow">
            <a:avLst>
              <a:gd name="adj1" fmla="val 67799"/>
              <a:gd name="adj2" fmla="val 54561"/>
            </a:avLst>
          </a:prstGeom>
        </p:spPr>
        <p:style>
          <a:lnRef idx="0">
            <a:schemeClr val="accent3"/>
          </a:lnRef>
          <a:fillRef idx="3">
            <a:schemeClr val="accent3"/>
          </a:fillRef>
          <a:effectRef idx="3">
            <a:schemeClr val="accent3"/>
          </a:effectRef>
          <a:fontRef idx="minor">
            <a:schemeClr val="lt1"/>
          </a:fontRef>
        </p:style>
        <p:txBody>
          <a:bodyPr vert="vert270" rtlCol="0" anchor="ctr">
            <a:scene3d>
              <a:camera prst="orthographicFront"/>
              <a:lightRig rig="threePt" dir="t"/>
            </a:scene3d>
          </a:bodyPr>
          <a:p>
            <a:pPr algn="ctr"/>
            <a:r>
              <a:rPr lang="en-US" altLang="zh-CN" sz="1200">
                <a:ln>
                  <a:noFill/>
                </a:ln>
                <a:solidFill>
                  <a:schemeClr val="bg1"/>
                </a:solidFill>
                <a:effectLst/>
                <a:latin typeface="Times New Roman" panose="02020603050405020304" pitchFamily="18" charset="0"/>
                <a:cs typeface="Times New Roman" panose="02020603050405020304" pitchFamily="18" charset="0"/>
              </a:rPr>
              <a:t>3g</a:t>
            </a:r>
            <a:endParaRPr lang="en-US" altLang="zh-CN" sz="1200">
              <a:ln>
                <a:noFill/>
              </a:ln>
              <a:solidFill>
                <a:schemeClr val="bg1"/>
              </a:solidFill>
              <a:effectLst/>
              <a:latin typeface="Times New Roman" panose="02020603050405020304" pitchFamily="18" charset="0"/>
              <a:cs typeface="Times New Roman" panose="02020603050405020304" pitchFamily="18" charset="0"/>
            </a:endParaRPr>
          </a:p>
        </p:txBody>
      </p:sp>
      <p:sp>
        <p:nvSpPr>
          <p:cNvPr id="130" name="Right Arrow 129"/>
          <p:cNvSpPr/>
          <p:nvPr/>
        </p:nvSpPr>
        <p:spPr>
          <a:xfrm>
            <a:off x="5874385" y="2054860"/>
            <a:ext cx="1619885" cy="903605"/>
          </a:xfrm>
          <a:prstGeom prst="rightArrow">
            <a:avLst>
              <a:gd name="adj1" fmla="val 67799"/>
              <a:gd name="adj2" fmla="val 34293"/>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lightRig rig="threePt" dir="t"/>
            </a:scene3d>
          </a:bodyPr>
          <a:p>
            <a:pPr algn="l" fontAlgn="ctr"/>
            <a:r>
              <a:rPr lang="en-US" altLang="zh-CN" sz="1200" b="1">
                <a:ln>
                  <a:noFill/>
                </a:ln>
                <a:solidFill>
                  <a:schemeClr val="bg1"/>
                </a:solidFill>
                <a:effectLst/>
                <a:uFillTx/>
                <a:latin typeface="Times New Roman" panose="02020603050405020304" pitchFamily="18" charset="0"/>
                <a:ea typeface="宋体" panose="02010600030101010101" pitchFamily="2" charset="-122"/>
                <a:sym typeface="+mn-ea"/>
              </a:rPr>
              <a:t>60mL</a:t>
            </a:r>
            <a:r>
              <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rPr>
              <a:t>超纯水与</a:t>
            </a:r>
            <a:r>
              <a:rPr lang="en-US" altLang="zh-CN" sz="1200" b="1">
                <a:ln>
                  <a:noFill/>
                </a:ln>
                <a:solidFill>
                  <a:schemeClr val="bg1"/>
                </a:solidFill>
                <a:effectLst/>
                <a:uFillTx/>
                <a:latin typeface="Times New Roman" panose="02020603050405020304" pitchFamily="18" charset="0"/>
                <a:ea typeface="宋体" panose="02010600030101010101" pitchFamily="2" charset="-122"/>
                <a:sym typeface="+mn-ea"/>
              </a:rPr>
              <a:t>4.5g</a:t>
            </a:r>
            <a:r>
              <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rPr>
              <a:t>纤维板粉末加入反应釜进行反应</a:t>
            </a:r>
            <a:endParaRPr lang="zh-CN" altLang="en-US" sz="1200" b="1">
              <a:ln>
                <a:noFill/>
              </a:ln>
              <a:solidFill>
                <a:schemeClr val="bg1"/>
              </a:solidFill>
              <a:effectLst/>
              <a:uFillTx/>
              <a:latin typeface="Times New Roman" panose="02020603050405020304" pitchFamily="18" charset="0"/>
              <a:ea typeface="宋体" panose="02010600030101010101" pitchFamily="2" charset="-122"/>
              <a:sym typeface="+mn-ea"/>
            </a:endParaRPr>
          </a:p>
        </p:txBody>
      </p:sp>
      <p:sp>
        <p:nvSpPr>
          <p:cNvPr id="22" name="Down Arrow 21"/>
          <p:cNvSpPr/>
          <p:nvPr/>
        </p:nvSpPr>
        <p:spPr>
          <a:xfrm>
            <a:off x="7863840" y="2831465"/>
            <a:ext cx="664845" cy="1680210"/>
          </a:xfrm>
          <a:prstGeom prst="downArrow">
            <a:avLst/>
          </a:prstGeom>
        </p:spPr>
        <p:style>
          <a:lnRef idx="0">
            <a:schemeClr val="accent3"/>
          </a:lnRef>
          <a:fillRef idx="3">
            <a:schemeClr val="accent3"/>
          </a:fillRef>
          <a:effectRef idx="3">
            <a:schemeClr val="accent3"/>
          </a:effectRef>
          <a:fontRef idx="minor">
            <a:schemeClr val="lt1"/>
          </a:fontRef>
        </p:style>
        <p:txBody>
          <a:bodyPr vert="horz" rtlCol="0" anchor="ctr"/>
          <a:p>
            <a:pPr algn="ctr"/>
            <a:r>
              <a:rPr lang="en-US" altLang="zh-CN" sz="1600" b="1">
                <a:ln>
                  <a:noFill/>
                </a:ln>
                <a:solidFill>
                  <a:schemeClr val="bg1"/>
                </a:solidFill>
                <a:effectLst/>
                <a:uFillTx/>
                <a:latin typeface="Times New Roman" panose="02020603050405020304" pitchFamily="18" charset="0"/>
                <a:ea typeface="宋体" panose="02010600030101010101" pitchFamily="2" charset="-122"/>
                <a:sym typeface="+mn-ea"/>
              </a:rPr>
              <a:t>共水热</a:t>
            </a:r>
            <a:endParaRPr lang="en-US" altLang="zh-CN" sz="1600" b="1" dirty="0">
              <a:ln>
                <a:noFill/>
              </a:ln>
              <a:solidFill>
                <a:schemeClr val="bg1"/>
              </a:solidFill>
              <a:effectLst/>
              <a:uFillTx/>
              <a:latin typeface="Times New Roman" panose="02020603050405020304" pitchFamily="18" charset="0"/>
              <a:ea typeface="宋体" panose="02010600030101010101" pitchFamily="2" charset="-122"/>
              <a:sym typeface="+mn-ea"/>
            </a:endParaRPr>
          </a:p>
        </p:txBody>
      </p:sp>
      <p:sp>
        <p:nvSpPr>
          <p:cNvPr id="23" name="Text Box 22"/>
          <p:cNvSpPr txBox="1"/>
          <p:nvPr/>
        </p:nvSpPr>
        <p:spPr>
          <a:xfrm>
            <a:off x="7921625" y="4088130"/>
            <a:ext cx="547370" cy="330835"/>
          </a:xfrm>
          <a:prstGeom prst="rect">
            <a:avLst/>
          </a:prstGeom>
          <a:noFill/>
        </p:spPr>
        <p:txBody>
          <a:bodyPr wrap="none" rtlCol="0" anchor="t">
            <a:spAutoFit/>
          </a:bodyPr>
          <a:p>
            <a:pPr>
              <a:lnSpc>
                <a:spcPct val="130000"/>
              </a:lnSpc>
              <a:spcBef>
                <a:spcPts val="600"/>
              </a:spcBef>
            </a:pPr>
            <a:r>
              <a:rPr lang="en-US" altLang="zh-CN" sz="1200">
                <a:solidFill>
                  <a:schemeClr val="bg1"/>
                </a:solidFill>
                <a:latin typeface="Times New Roman" panose="02020603050405020304" pitchFamily="18" charset="0"/>
                <a:cs typeface="Times New Roman" panose="02020603050405020304" pitchFamily="18" charset="0"/>
                <a:sym typeface="+mn-ea"/>
              </a:rPr>
              <a:t>40mL</a:t>
            </a:r>
            <a:endParaRPr lang="en-US" sz="1200" kern="0" dirty="0">
              <a:latin typeface="微软雅黑" panose="020B0503020204020204" pitchFamily="34" charset="-122"/>
              <a:ea typeface="微软雅黑" panose="020B0503020204020204" pitchFamily="34" charset="-122"/>
              <a:cs typeface="+mn-ea"/>
              <a:sym typeface="+mn-lt"/>
            </a:endParaRPr>
          </a:p>
        </p:txBody>
      </p:sp>
      <p:sp>
        <p:nvSpPr>
          <p:cNvPr id="62" name="Text Box 61"/>
          <p:cNvSpPr txBox="1"/>
          <p:nvPr/>
        </p:nvSpPr>
        <p:spPr>
          <a:xfrm>
            <a:off x="476250" y="3569335"/>
            <a:ext cx="675005" cy="2106295"/>
          </a:xfrm>
          <a:prstGeom prst="rect">
            <a:avLst/>
          </a:prstGeom>
          <a:noFill/>
        </p:spPr>
        <p:txBody>
          <a:bodyPr vert="eaVert" wrap="square" rtlCol="0">
            <a:spAutoFit/>
          </a:bodyPr>
          <a:p>
            <a:pPr algn="dist">
              <a:lnSpc>
                <a:spcPct val="100000"/>
              </a:lnSpc>
              <a:spcBef>
                <a:spcPts val="600"/>
              </a:spcBef>
            </a:pPr>
            <a:r>
              <a:rPr lang="zh-CN" altLang="en-US" sz="3200" b="1" kern="0" dirty="0">
                <a:latin typeface="微软雅黑" panose="020B0503020204020204" pitchFamily="34" charset="-122"/>
                <a:ea typeface="微软雅黑" panose="020B0503020204020204" pitchFamily="34" charset="-122"/>
                <a:cs typeface="+mn-ea"/>
                <a:sym typeface="+mn-lt"/>
              </a:rPr>
              <a:t>实验步骤</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9F76"/>
            </a:gs>
            <a:gs pos="100000">
              <a:schemeClr val="bg1">
                <a:lumMod val="95000"/>
              </a:schemeClr>
            </a:gs>
          </a:gsLst>
          <a:lin ang="15600000" scaled="0"/>
          <a:tileRect/>
        </a:gradFill>
        <a:effectLst/>
      </p:bgPr>
    </p:bg>
    <p:spTree>
      <p:nvGrpSpPr>
        <p:cNvPr id="1" name=""/>
        <p:cNvGrpSpPr/>
        <p:nvPr/>
      </p:nvGrpSpPr>
      <p:grpSpPr>
        <a:xfrm>
          <a:off x="0" y="0"/>
          <a:ext cx="0" cy="0"/>
          <a:chOff x="0" y="0"/>
          <a:chExt cx="0" cy="0"/>
        </a:xfrm>
      </p:grpSpPr>
      <p:grpSp>
        <p:nvGrpSpPr>
          <p:cNvPr id="20481" name="矩形 34"/>
          <p:cNvGrpSpPr/>
          <p:nvPr/>
        </p:nvGrpSpPr>
        <p:grpSpPr bwMode="auto">
          <a:xfrm>
            <a:off x="-23811" y="3024187"/>
            <a:ext cx="9314260" cy="109539"/>
            <a:chOff x="634" y="2396"/>
            <a:chExt cx="6470" cy="238"/>
          </a:xfrm>
        </p:grpSpPr>
        <p:pic>
          <p:nvPicPr>
            <p:cNvPr id="20486" name="矩形 34"/>
            <p:cNvPicPr>
              <a:picLocks noChangeArrowheads="1"/>
            </p:cNvPicPr>
            <p:nvPr/>
          </p:nvPicPr>
          <p:blipFill>
            <a:blip r:embed="rId1" cstate="print"/>
            <a:srcRect/>
            <a:stretch>
              <a:fillRect/>
            </a:stretch>
          </p:blipFill>
          <p:spPr bwMode="auto">
            <a:xfrm>
              <a:off x="634" y="2396"/>
              <a:ext cx="6470" cy="238"/>
            </a:xfrm>
            <a:prstGeom prst="rect">
              <a:avLst/>
            </a:prstGeom>
            <a:noFill/>
            <a:ln w="9525">
              <a:noFill/>
              <a:miter lim="800000"/>
              <a:headEnd/>
              <a:tailEnd/>
            </a:ln>
          </p:spPr>
        </p:pic>
        <p:sp>
          <p:nvSpPr>
            <p:cNvPr id="20487" name="Text Box 4"/>
            <p:cNvSpPr txBox="1">
              <a:spLocks noChangeArrowheads="1"/>
            </p:cNvSpPr>
            <p:nvPr/>
          </p:nvSpPr>
          <p:spPr bwMode="auto">
            <a:xfrm rot="-5400000">
              <a:off x="3769" y="-700"/>
              <a:ext cx="102" cy="6337"/>
            </a:xfrm>
            <a:prstGeom prst="rect">
              <a:avLst/>
            </a:prstGeom>
            <a:noFill/>
            <a:ln w="9525">
              <a:noFill/>
              <a:miter lim="800000"/>
            </a:ln>
          </p:spPr>
          <p:txBody>
            <a:bodyPr vert="eaVert"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600" b="1"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2" name="椭圆 11"/>
          <p:cNvSpPr/>
          <p:nvPr/>
        </p:nvSpPr>
        <p:spPr>
          <a:xfrm>
            <a:off x="3822085" y="2420531"/>
            <a:ext cx="1299659" cy="129846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anchor="b" anchorCtr="0"/>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rPr>
              <a:t>03</a:t>
            </a:r>
            <a:endParaRPr kumimoji="0" lang="en-US" altLang="zh-CN" sz="4500" b="1" i="0" u="none" strike="noStrike" kern="1200" cap="none" spc="0" normalizeH="0" baseline="0" noProof="0" dirty="0">
              <a:ln>
                <a:noFill/>
              </a:ln>
              <a:solidFill>
                <a:srgbClr val="2C9F76"/>
              </a:solidFill>
              <a:effectLst/>
              <a:uLnTx/>
              <a:uFillTx/>
              <a:latin typeface="微软雅黑" panose="020B0503020204020204" pitchFamily="34" charset="-122"/>
              <a:ea typeface="微软雅黑" panose="020B0503020204020204" pitchFamily="34" charset="-122"/>
              <a:cs typeface="+mn-cs"/>
            </a:endParaRPr>
          </a:p>
        </p:txBody>
      </p:sp>
      <p:sp>
        <p:nvSpPr>
          <p:cNvPr id="20485" name="文本框 13"/>
          <p:cNvSpPr txBox="1">
            <a:spLocks noChangeArrowheads="1"/>
          </p:cNvSpPr>
          <p:nvPr/>
        </p:nvSpPr>
        <p:spPr bwMode="auto">
          <a:xfrm>
            <a:off x="2555776" y="3909054"/>
            <a:ext cx="3985405" cy="575945"/>
          </a:xfrm>
          <a:prstGeom prst="rect">
            <a:avLst/>
          </a:prstGeom>
          <a:noFill/>
          <a:ln w="9525">
            <a:noFill/>
            <a:miter lim="800000"/>
          </a:ln>
        </p:spPr>
        <p:txBody>
          <a:bodyPr wrap="square" lIns="68580" tIns="34291" rIns="68580" bIns="34291">
            <a:spAutoFit/>
          </a:bodyPr>
          <a:lstStyle/>
          <a:p>
            <a:pPr algn="ctr" defTabSz="1219200" fontAlgn="auto">
              <a:spcBef>
                <a:spcPts val="0"/>
              </a:spcBef>
              <a:spcAft>
                <a:spcPts val="0"/>
              </a:spcAft>
            </a:pPr>
            <a:r>
              <a:rPr lang="zh-CN" altLang="en-US" sz="3300" b="1" dirty="0">
                <a:solidFill>
                  <a:prstClr val="black">
                    <a:lumMod val="75000"/>
                    <a:lumOff val="25000"/>
                  </a:prstClr>
                </a:solidFill>
                <a:sym typeface="+mn-ea"/>
              </a:rPr>
              <a:t>研究内容</a:t>
            </a:r>
            <a:endParaRPr kumimoji="0" lang="zh-CN" altLang="en-US" sz="33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6284087" y="5157194"/>
            <a:ext cx="1178923" cy="990581"/>
            <a:chOff x="304800" y="673100"/>
            <a:chExt cx="4000500" cy="4000500"/>
          </a:xfrm>
          <a:effectLst>
            <a:outerShdw blurRad="444500" dist="254000" dir="8100000" algn="tr" rotWithShape="0">
              <a:prstClr val="black">
                <a:alpha val="50000"/>
              </a:prstClr>
            </a:outerShdw>
          </a:effectLst>
        </p:grpSpPr>
        <p:sp>
          <p:nvSpPr>
            <p:cNvPr id="9"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11" name="组合 10"/>
          <p:cNvGrpSpPr/>
          <p:nvPr/>
        </p:nvGrpSpPr>
        <p:grpSpPr>
          <a:xfrm>
            <a:off x="4757398" y="5564333"/>
            <a:ext cx="630039" cy="529387"/>
            <a:chOff x="304800" y="673100"/>
            <a:chExt cx="4000500" cy="4000500"/>
          </a:xfrm>
          <a:effectLst>
            <a:outerShdw blurRad="444500" dist="254000" dir="8100000" algn="tr" rotWithShape="0">
              <a:prstClr val="black">
                <a:alpha val="50000"/>
              </a:prstClr>
            </a:outerShdw>
          </a:effectLst>
        </p:grpSpPr>
        <p:sp>
          <p:nvSpPr>
            <p:cNvPr id="13"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4"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5" name="组合 14"/>
          <p:cNvGrpSpPr/>
          <p:nvPr/>
        </p:nvGrpSpPr>
        <p:grpSpPr>
          <a:xfrm>
            <a:off x="5435981" y="5921057"/>
            <a:ext cx="890249" cy="748024"/>
            <a:chOff x="304800" y="673100"/>
            <a:chExt cx="4000500" cy="4000500"/>
          </a:xfrm>
          <a:effectLst>
            <a:outerShdw blurRad="444500" dist="254000" dir="8100000" algn="tr" rotWithShape="0">
              <a:prstClr val="black">
                <a:alpha val="50000"/>
              </a:prstClr>
            </a:outerShdw>
          </a:effectLst>
        </p:grpSpPr>
        <p:sp>
          <p:nvSpPr>
            <p:cNvPr id="16"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7"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8" name="组合 17"/>
          <p:cNvGrpSpPr/>
          <p:nvPr/>
        </p:nvGrpSpPr>
        <p:grpSpPr>
          <a:xfrm>
            <a:off x="7757779" y="5698451"/>
            <a:ext cx="685592" cy="576063"/>
            <a:chOff x="304800" y="673100"/>
            <a:chExt cx="4000500" cy="4000500"/>
          </a:xfrm>
          <a:effectLst>
            <a:outerShdw blurRad="444500" dist="254000" dir="8100000" algn="tr" rotWithShape="0">
              <a:prstClr val="black">
                <a:alpha val="50000"/>
              </a:prstClr>
            </a:outerShdw>
          </a:effectLst>
        </p:grpSpPr>
        <p:sp>
          <p:nvSpPr>
            <p:cNvPr id="19"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0"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21" name="组合 20"/>
          <p:cNvGrpSpPr/>
          <p:nvPr/>
        </p:nvGrpSpPr>
        <p:grpSpPr>
          <a:xfrm>
            <a:off x="766341" y="5991530"/>
            <a:ext cx="588679" cy="494633"/>
            <a:chOff x="304800" y="673100"/>
            <a:chExt cx="4000500" cy="4000500"/>
          </a:xfrm>
          <a:effectLst>
            <a:outerShdw blurRad="444500" dist="254000" dir="8100000" algn="tr" rotWithShape="0">
              <a:prstClr val="black">
                <a:alpha val="50000"/>
              </a:prstClr>
            </a:outerShdw>
          </a:effectLst>
        </p:grpSpPr>
        <p:sp>
          <p:nvSpPr>
            <p:cNvPr id="22"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3"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4" name="组合 23"/>
          <p:cNvGrpSpPr/>
          <p:nvPr/>
        </p:nvGrpSpPr>
        <p:grpSpPr>
          <a:xfrm>
            <a:off x="3961991" y="5427135"/>
            <a:ext cx="252415" cy="212091"/>
            <a:chOff x="304800" y="673100"/>
            <a:chExt cx="4000500" cy="4000500"/>
          </a:xfrm>
          <a:effectLst>
            <a:outerShdw blurRad="444500" dist="254000" dir="8100000" algn="tr" rotWithShape="0">
              <a:prstClr val="black">
                <a:alpha val="50000"/>
              </a:prstClr>
            </a:outerShdw>
          </a:effectLst>
        </p:grpSpPr>
        <p:sp>
          <p:nvSpPr>
            <p:cNvPr id="25"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6"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27" name="组合 26"/>
          <p:cNvGrpSpPr/>
          <p:nvPr/>
        </p:nvGrpSpPr>
        <p:grpSpPr>
          <a:xfrm>
            <a:off x="3180837" y="5268587"/>
            <a:ext cx="528915" cy="444416"/>
            <a:chOff x="304800" y="673100"/>
            <a:chExt cx="4000500" cy="4000500"/>
          </a:xfrm>
          <a:effectLst>
            <a:outerShdw blurRad="444500" dist="254000" dir="8100000" algn="tr" rotWithShape="0">
              <a:prstClr val="black">
                <a:alpha val="50000"/>
              </a:prstClr>
            </a:outerShdw>
          </a:effectLst>
        </p:grpSpPr>
        <p:sp>
          <p:nvSpPr>
            <p:cNvPr id="28"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29"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3" name="组合 32"/>
          <p:cNvGrpSpPr/>
          <p:nvPr/>
        </p:nvGrpSpPr>
        <p:grpSpPr>
          <a:xfrm>
            <a:off x="4419052" y="5217740"/>
            <a:ext cx="223013" cy="187385"/>
            <a:chOff x="304800" y="673100"/>
            <a:chExt cx="4000500" cy="4000500"/>
          </a:xfrm>
          <a:effectLst>
            <a:outerShdw blurRad="444500" dist="254000" dir="8100000" algn="tr" rotWithShape="0">
              <a:prstClr val="black">
                <a:alpha val="50000"/>
              </a:prstClr>
            </a:outerShdw>
          </a:effectLst>
        </p:grpSpPr>
        <p:sp>
          <p:nvSpPr>
            <p:cNvPr id="34"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5"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36" name="组合 35"/>
          <p:cNvGrpSpPr/>
          <p:nvPr/>
        </p:nvGrpSpPr>
        <p:grpSpPr>
          <a:xfrm>
            <a:off x="1942885" y="5751640"/>
            <a:ext cx="1178923" cy="990581"/>
            <a:chOff x="304800" y="673100"/>
            <a:chExt cx="4000500" cy="4000500"/>
          </a:xfrm>
          <a:effectLst>
            <a:outerShdw blurRad="444500" dist="254000" dir="8100000" algn="tr" rotWithShape="0">
              <a:prstClr val="black">
                <a:alpha val="50000"/>
              </a:prstClr>
            </a:outerShdw>
          </a:effectLst>
        </p:grpSpPr>
        <p:sp>
          <p:nvSpPr>
            <p:cNvPr id="37"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38"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grpSp>
      <p:grpSp>
        <p:nvGrpSpPr>
          <p:cNvPr id="39" name="组合 38"/>
          <p:cNvGrpSpPr/>
          <p:nvPr/>
        </p:nvGrpSpPr>
        <p:grpSpPr>
          <a:xfrm>
            <a:off x="1275029" y="5546735"/>
            <a:ext cx="520035" cy="436956"/>
            <a:chOff x="304800" y="673100"/>
            <a:chExt cx="4000500" cy="4000500"/>
          </a:xfrm>
          <a:effectLst>
            <a:outerShdw blurRad="444500" dist="254000" dir="8100000" algn="tr" rotWithShape="0">
              <a:prstClr val="black">
                <a:alpha val="50000"/>
              </a:prstClr>
            </a:outerShdw>
          </a:effectLst>
        </p:grpSpPr>
        <p:sp>
          <p:nvSpPr>
            <p:cNvPr id="40"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1"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2" name="组合 41"/>
          <p:cNvGrpSpPr/>
          <p:nvPr/>
        </p:nvGrpSpPr>
        <p:grpSpPr>
          <a:xfrm>
            <a:off x="291040" y="5829310"/>
            <a:ext cx="316781" cy="266173"/>
            <a:chOff x="304800" y="673100"/>
            <a:chExt cx="4000500" cy="4000500"/>
          </a:xfrm>
          <a:effectLst>
            <a:outerShdw blurRad="444500" dist="254000" dir="8100000" algn="tr" rotWithShape="0">
              <a:prstClr val="black">
                <a:alpha val="50000"/>
              </a:prstClr>
            </a:outerShdw>
          </a:effectLst>
        </p:grpSpPr>
        <p:sp>
          <p:nvSpPr>
            <p:cNvPr id="43"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4"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45" name="组合 44"/>
          <p:cNvGrpSpPr/>
          <p:nvPr/>
        </p:nvGrpSpPr>
        <p:grpSpPr>
          <a:xfrm>
            <a:off x="117129" y="5620677"/>
            <a:ext cx="158391" cy="133087"/>
            <a:chOff x="304800" y="673100"/>
            <a:chExt cx="4000500" cy="4000500"/>
          </a:xfrm>
          <a:effectLst>
            <a:outerShdw blurRad="444500" dist="254000" dir="8100000" algn="tr" rotWithShape="0">
              <a:prstClr val="black">
                <a:alpha val="50000"/>
              </a:prstClr>
            </a:outerShdw>
          </a:effectLst>
        </p:grpSpPr>
        <p:sp>
          <p:nvSpPr>
            <p:cNvPr id="46"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47"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模板页面">
  <a:themeElements>
    <a:clrScheme name="自定义 100">
      <a:dk1>
        <a:srgbClr val="000000"/>
      </a:dk1>
      <a:lt1>
        <a:srgbClr val="FFFFFF"/>
      </a:lt1>
      <a:dk2>
        <a:srgbClr val="000000"/>
      </a:dk2>
      <a:lt2>
        <a:srgbClr val="FFFDFD"/>
      </a:lt2>
      <a:accent1>
        <a:srgbClr val="C0CA54"/>
      </a:accent1>
      <a:accent2>
        <a:srgbClr val="9BCF39"/>
      </a:accent2>
      <a:accent3>
        <a:srgbClr val="76AC70"/>
      </a:accent3>
      <a:accent4>
        <a:srgbClr val="2C9F76"/>
      </a:accent4>
      <a:accent5>
        <a:srgbClr val="2C7892"/>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ww.pptniu.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w="15875">
          <a:noFill/>
        </a:ln>
        <a:effectLst>
          <a:innerShdw blurRad="63500" dist="25400" dir="8100000">
            <a:prstClr val="black">
              <a:alpha val="50000"/>
            </a:prstClr>
          </a:innerShdw>
        </a:effectLst>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4439</Words>
  <Application>WPS Presentation</Application>
  <PresentationFormat>全屏显示(4:3)</PresentationFormat>
  <Paragraphs>529</Paragraphs>
  <Slides>25</Slides>
  <Notes>32</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25</vt:i4>
      </vt:variant>
    </vt:vector>
  </HeadingPairs>
  <TitlesOfParts>
    <vt:vector size="46" baseType="lpstr">
      <vt:lpstr>Arial</vt:lpstr>
      <vt:lpstr>SimSun</vt:lpstr>
      <vt:lpstr>Wingdings</vt:lpstr>
      <vt:lpstr>微软雅黑</vt:lpstr>
      <vt:lpstr>Calibri Light</vt:lpstr>
      <vt:lpstr>宋体</vt:lpstr>
      <vt:lpstr>Segoe UI Light</vt:lpstr>
      <vt:lpstr>Microsoft YaHei UI Light</vt:lpstr>
      <vt:lpstr>Century Gothic</vt:lpstr>
      <vt:lpstr>Century Gothic</vt:lpstr>
      <vt:lpstr>Calibri</vt:lpstr>
      <vt:lpstr>黑体</vt:lpstr>
      <vt:lpstr>Times New Roman</vt:lpstr>
      <vt:lpstr>Calibri</vt:lpstr>
      <vt:lpstr>Arial Unicode MS</vt:lpstr>
      <vt:lpstr>Symbol</vt:lpstr>
      <vt:lpstr>楷体</vt:lpstr>
      <vt:lpstr>KaiTi</vt:lpstr>
      <vt:lpstr>模板页面</vt:lpstr>
      <vt:lpstr>OfficePLUS</vt:lpstr>
      <vt:lpstr>www.pptniu.com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alan</cp:lastModifiedBy>
  <cp:revision>838</cp:revision>
  <dcterms:created xsi:type="dcterms:W3CDTF">2024-05-27T23:07:40Z</dcterms:created>
  <dcterms:modified xsi:type="dcterms:W3CDTF">2024-05-27T23:07:40Z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1033-11.1.0.11719</vt:lpwstr>
  </property>
  <property fmtid="{D5CDD505-2E9C-101B-9397-08002B2CF9AE}" pid="3" name="ICV">
    <vt:lpwstr/>
  </property>
</Properties>
</file>